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8"/>
  </p:notesMasterIdLst>
  <p:sldIdLst>
    <p:sldId id="256" r:id="rId2"/>
    <p:sldId id="292" r:id="rId3"/>
    <p:sldId id="294" r:id="rId4"/>
    <p:sldId id="297" r:id="rId5"/>
    <p:sldId id="298" r:id="rId6"/>
    <p:sldId id="295" r:id="rId7"/>
    <p:sldId id="307" r:id="rId8"/>
    <p:sldId id="296" r:id="rId9"/>
    <p:sldId id="299" r:id="rId10"/>
    <p:sldId id="300" r:id="rId11"/>
    <p:sldId id="301" r:id="rId12"/>
    <p:sldId id="302" r:id="rId13"/>
    <p:sldId id="303" r:id="rId14"/>
    <p:sldId id="304" r:id="rId15"/>
    <p:sldId id="305" r:id="rId16"/>
    <p:sldId id="306" r:id="rId17"/>
    <p:sldId id="308" r:id="rId18"/>
    <p:sldId id="309" r:id="rId19"/>
    <p:sldId id="310" r:id="rId20"/>
    <p:sldId id="311" r:id="rId21"/>
    <p:sldId id="312" r:id="rId22"/>
    <p:sldId id="313" r:id="rId23"/>
    <p:sldId id="314" r:id="rId24"/>
    <p:sldId id="315" r:id="rId25"/>
    <p:sldId id="316" r:id="rId26"/>
    <p:sldId id="317" r:id="rId27"/>
    <p:sldId id="318" r:id="rId28"/>
    <p:sldId id="319" r:id="rId29"/>
    <p:sldId id="320" r:id="rId30"/>
    <p:sldId id="291" r:id="rId31"/>
    <p:sldId id="321" r:id="rId32"/>
    <p:sldId id="322" r:id="rId33"/>
    <p:sldId id="323" r:id="rId34"/>
    <p:sldId id="324" r:id="rId35"/>
    <p:sldId id="325" r:id="rId36"/>
    <p:sldId id="326"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Windows User" initials="WU"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988" autoAdjust="0"/>
    <p:restoredTop sz="94660"/>
  </p:normalViewPr>
  <p:slideViewPr>
    <p:cSldViewPr snapToGrid="0">
      <p:cViewPr>
        <p:scale>
          <a:sx n="81" d="100"/>
          <a:sy n="81" d="100"/>
        </p:scale>
        <p:origin x="-462" y="-36"/>
      </p:cViewPr>
      <p:guideLst>
        <p:guide orient="horz" pos="2160"/>
        <p:guide pos="3840"/>
      </p:guideLst>
    </p:cSldViewPr>
  </p:slideViewPr>
  <p:notesTextViewPr>
    <p:cViewPr>
      <p:scale>
        <a:sx n="1" d="1"/>
        <a:sy n="1" d="1"/>
      </p:scale>
      <p:origin x="0" y="0"/>
    </p:cViewPr>
  </p:notesTextViewPr>
  <p:sorterViewPr>
    <p:cViewPr>
      <p:scale>
        <a:sx n="100" d="100"/>
        <a:sy n="100" d="100"/>
      </p:scale>
      <p:origin x="0" y="964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2AE3E5B-CFBB-4D5A-901D-85FC912345A7}" type="datetimeFigureOut">
              <a:rPr lang="en-US" smtClean="0"/>
              <a:t>1/18/2021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C436D91-BC8D-4884-B0DD-BA09D73AE789}" type="slidenum">
              <a:rPr lang="en-US" smtClean="0"/>
              <a:t>‹#›</a:t>
            </a:fld>
            <a:endParaRPr lang="en-US"/>
          </a:p>
        </p:txBody>
      </p:sp>
    </p:spTree>
    <p:extLst>
      <p:ext uri="{BB962C8B-B14F-4D97-AF65-F5344CB8AC3E}">
        <p14:creationId xmlns:p14="http://schemas.microsoft.com/office/powerpoint/2010/main" val="27429333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5DBEF20-A39B-4939-A8D0-73BCB31A3D33}" type="datetime1">
              <a:rPr lang="en-US" smtClean="0"/>
              <a:t>1/18/2021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1A0021-A31D-4EAF-ACC3-76B0558D70C5}" type="slidenum">
              <a:rPr lang="en-US" smtClean="0"/>
              <a:t>‹#›</a:t>
            </a:fld>
            <a:endParaRPr lang="en-US"/>
          </a:p>
        </p:txBody>
      </p:sp>
    </p:spTree>
    <p:extLst>
      <p:ext uri="{BB962C8B-B14F-4D97-AF65-F5344CB8AC3E}">
        <p14:creationId xmlns:p14="http://schemas.microsoft.com/office/powerpoint/2010/main" val="36923378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F8723FC-7354-4728-99BE-6A2810A92434}" type="datetime1">
              <a:rPr lang="en-US" smtClean="0"/>
              <a:t>1/18/2021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1A0021-A31D-4EAF-ACC3-76B0558D70C5}" type="slidenum">
              <a:rPr lang="en-US" smtClean="0"/>
              <a:t>‹#›</a:t>
            </a:fld>
            <a:endParaRPr lang="en-US"/>
          </a:p>
        </p:txBody>
      </p:sp>
    </p:spTree>
    <p:extLst>
      <p:ext uri="{BB962C8B-B14F-4D97-AF65-F5344CB8AC3E}">
        <p14:creationId xmlns:p14="http://schemas.microsoft.com/office/powerpoint/2010/main" val="32268633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FAF7D66-B1BD-40BC-B3D2-EBFA5ADC5775}" type="datetime1">
              <a:rPr lang="en-US" smtClean="0"/>
              <a:t>1/18/2021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1A0021-A31D-4EAF-ACC3-76B0558D70C5}" type="slidenum">
              <a:rPr lang="en-US" smtClean="0"/>
              <a:t>‹#›</a:t>
            </a:fld>
            <a:endParaRPr lang="en-US"/>
          </a:p>
        </p:txBody>
      </p:sp>
    </p:spTree>
    <p:extLst>
      <p:ext uri="{BB962C8B-B14F-4D97-AF65-F5344CB8AC3E}">
        <p14:creationId xmlns:p14="http://schemas.microsoft.com/office/powerpoint/2010/main" val="13064743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B04910-1804-47E1-B19A-3AC6DD07E70C}" type="datetime1">
              <a:rPr lang="en-US" smtClean="0"/>
              <a:t>1/18/2021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1A0021-A31D-4EAF-ACC3-76B0558D70C5}" type="slidenum">
              <a:rPr lang="en-US" smtClean="0"/>
              <a:t>‹#›</a:t>
            </a:fld>
            <a:endParaRPr lang="en-US"/>
          </a:p>
        </p:txBody>
      </p:sp>
    </p:spTree>
    <p:extLst>
      <p:ext uri="{BB962C8B-B14F-4D97-AF65-F5344CB8AC3E}">
        <p14:creationId xmlns:p14="http://schemas.microsoft.com/office/powerpoint/2010/main" val="4615691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5A69C8C-DFCD-4F50-8B7D-75511E3528FE}" type="datetime1">
              <a:rPr lang="en-US" smtClean="0"/>
              <a:t>1/18/2021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1A0021-A31D-4EAF-ACC3-76B0558D70C5}" type="slidenum">
              <a:rPr lang="en-US" smtClean="0"/>
              <a:t>‹#›</a:t>
            </a:fld>
            <a:endParaRPr lang="en-US"/>
          </a:p>
        </p:txBody>
      </p:sp>
    </p:spTree>
    <p:extLst>
      <p:ext uri="{BB962C8B-B14F-4D97-AF65-F5344CB8AC3E}">
        <p14:creationId xmlns:p14="http://schemas.microsoft.com/office/powerpoint/2010/main" val="41428539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EB9CC95-D0CA-4C82-83F6-2E42BE2E52E0}" type="datetime1">
              <a:rPr lang="en-US" smtClean="0"/>
              <a:t>1/18/2021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1A0021-A31D-4EAF-ACC3-76B0558D70C5}" type="slidenum">
              <a:rPr lang="en-US" smtClean="0"/>
              <a:t>‹#›</a:t>
            </a:fld>
            <a:endParaRPr lang="en-US"/>
          </a:p>
        </p:txBody>
      </p:sp>
    </p:spTree>
    <p:extLst>
      <p:ext uri="{BB962C8B-B14F-4D97-AF65-F5344CB8AC3E}">
        <p14:creationId xmlns:p14="http://schemas.microsoft.com/office/powerpoint/2010/main" val="9057773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BF107A7-09A8-489F-928E-CDB9F3A1AEF2}" type="datetime1">
              <a:rPr lang="en-US" smtClean="0"/>
              <a:t>1/18/2021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61A0021-A31D-4EAF-ACC3-76B0558D70C5}" type="slidenum">
              <a:rPr lang="en-US" smtClean="0"/>
              <a:t>‹#›</a:t>
            </a:fld>
            <a:endParaRPr lang="en-US"/>
          </a:p>
        </p:txBody>
      </p:sp>
    </p:spTree>
    <p:extLst>
      <p:ext uri="{BB962C8B-B14F-4D97-AF65-F5344CB8AC3E}">
        <p14:creationId xmlns:p14="http://schemas.microsoft.com/office/powerpoint/2010/main" val="31627013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868EF1E-4D2F-48EB-A79B-028149AB3C46}" type="datetime1">
              <a:rPr lang="en-US" smtClean="0"/>
              <a:t>1/18/2021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61A0021-A31D-4EAF-ACC3-76B0558D70C5}" type="slidenum">
              <a:rPr lang="en-US" smtClean="0"/>
              <a:t>‹#›</a:t>
            </a:fld>
            <a:endParaRPr lang="en-US"/>
          </a:p>
        </p:txBody>
      </p:sp>
    </p:spTree>
    <p:extLst>
      <p:ext uri="{BB962C8B-B14F-4D97-AF65-F5344CB8AC3E}">
        <p14:creationId xmlns:p14="http://schemas.microsoft.com/office/powerpoint/2010/main" val="40536900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718F18E-CC7E-422B-A971-5357996E36AC}" type="datetime1">
              <a:rPr lang="en-US" smtClean="0"/>
              <a:t>1/18/2021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61A0021-A31D-4EAF-ACC3-76B0558D70C5}" type="slidenum">
              <a:rPr lang="en-US" smtClean="0"/>
              <a:t>‹#›</a:t>
            </a:fld>
            <a:endParaRPr lang="en-US"/>
          </a:p>
        </p:txBody>
      </p:sp>
    </p:spTree>
    <p:extLst>
      <p:ext uri="{BB962C8B-B14F-4D97-AF65-F5344CB8AC3E}">
        <p14:creationId xmlns:p14="http://schemas.microsoft.com/office/powerpoint/2010/main" val="28667876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B383A8B-D819-4150-B46D-D665598F24D4}" type="datetime1">
              <a:rPr lang="en-US" smtClean="0"/>
              <a:t>1/18/2021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1A0021-A31D-4EAF-ACC3-76B0558D70C5}" type="slidenum">
              <a:rPr lang="en-US" smtClean="0"/>
              <a:t>‹#›</a:t>
            </a:fld>
            <a:endParaRPr lang="en-US"/>
          </a:p>
        </p:txBody>
      </p:sp>
    </p:spTree>
    <p:extLst>
      <p:ext uri="{BB962C8B-B14F-4D97-AF65-F5344CB8AC3E}">
        <p14:creationId xmlns:p14="http://schemas.microsoft.com/office/powerpoint/2010/main" val="18224621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E440E37-BAA9-407C-B675-F0D34D20F68A}" type="datetime1">
              <a:rPr lang="en-US" smtClean="0"/>
              <a:t>1/18/2021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1A0021-A31D-4EAF-ACC3-76B0558D70C5}" type="slidenum">
              <a:rPr lang="en-US" smtClean="0"/>
              <a:t>‹#›</a:t>
            </a:fld>
            <a:endParaRPr lang="en-US"/>
          </a:p>
        </p:txBody>
      </p:sp>
    </p:spTree>
    <p:extLst>
      <p:ext uri="{BB962C8B-B14F-4D97-AF65-F5344CB8AC3E}">
        <p14:creationId xmlns:p14="http://schemas.microsoft.com/office/powerpoint/2010/main" val="9591002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8B29A6-AF6B-49BD-813C-0DBB07A6F925}" type="datetime1">
              <a:rPr lang="en-US" smtClean="0"/>
              <a:t>1/18/2021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1A0021-A31D-4EAF-ACC3-76B0558D70C5}" type="slidenum">
              <a:rPr lang="en-US" smtClean="0"/>
              <a:t>‹#›</a:t>
            </a:fld>
            <a:endParaRPr lang="en-US"/>
          </a:p>
        </p:txBody>
      </p:sp>
    </p:spTree>
    <p:extLst>
      <p:ext uri="{BB962C8B-B14F-4D97-AF65-F5344CB8AC3E}">
        <p14:creationId xmlns:p14="http://schemas.microsoft.com/office/powerpoint/2010/main" val="31212269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flipH="1">
            <a:off x="273556" y="1437316"/>
            <a:ext cx="11514667"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3265037" y="239203"/>
            <a:ext cx="4951355" cy="646331"/>
          </a:xfrm>
          <a:prstGeom prst="rect">
            <a:avLst/>
          </a:prstGeom>
        </p:spPr>
        <p:txBody>
          <a:bodyPr wrap="none">
            <a:spAutoFit/>
          </a:bodyPr>
          <a:lstStyle/>
          <a:p>
            <a:pPr algn="ctr"/>
            <a:r>
              <a:rPr lang="ar-IQ" sz="3600" b="1" dirty="0" smtClean="0"/>
              <a:t> </a:t>
            </a:r>
            <a:r>
              <a:rPr lang="en-US" sz="3600" b="1" dirty="0" smtClean="0"/>
              <a:t>Adult Nursing(2</a:t>
            </a:r>
            <a:r>
              <a:rPr lang="en-US" sz="3600" b="1" baseline="30000" dirty="0" smtClean="0"/>
              <a:t>nd</a:t>
            </a:r>
            <a:r>
              <a:rPr lang="en-US" sz="3600" b="1" dirty="0" smtClean="0"/>
              <a:t> Stage)</a:t>
            </a:r>
            <a:endParaRPr lang="en-US" sz="3600" b="1" dirty="0"/>
          </a:p>
        </p:txBody>
      </p:sp>
      <p:sp>
        <p:nvSpPr>
          <p:cNvPr id="3" name="Rectangle 2"/>
          <p:cNvSpPr/>
          <p:nvPr/>
        </p:nvSpPr>
        <p:spPr>
          <a:xfrm>
            <a:off x="6155427" y="3485041"/>
            <a:ext cx="4762780" cy="1477328"/>
          </a:xfrm>
          <a:prstGeom prst="rect">
            <a:avLst/>
          </a:prstGeom>
        </p:spPr>
        <p:txBody>
          <a:bodyPr wrap="square">
            <a:spAutoFit/>
          </a:bodyPr>
          <a:lstStyle/>
          <a:p>
            <a:pPr lvl="0" algn="ctr">
              <a:defRPr/>
            </a:pPr>
            <a:r>
              <a:rPr lang="en-US" b="1" dirty="0">
                <a:solidFill>
                  <a:prstClr val="black"/>
                </a:solidFill>
              </a:rPr>
              <a:t>By</a:t>
            </a:r>
          </a:p>
          <a:p>
            <a:pPr lvl="0" algn="ctr">
              <a:defRPr/>
            </a:pPr>
            <a:r>
              <a:rPr lang="en-US" b="1" dirty="0">
                <a:solidFill>
                  <a:prstClr val="black"/>
                </a:solidFill>
              </a:rPr>
              <a:t> Assistant. Lecturer. Khadija Mohammed </a:t>
            </a:r>
            <a:r>
              <a:rPr lang="en-US" b="1" dirty="0" err="1">
                <a:solidFill>
                  <a:prstClr val="black"/>
                </a:solidFill>
              </a:rPr>
              <a:t>Jassim</a:t>
            </a:r>
            <a:endParaRPr lang="en-US" b="1" dirty="0">
              <a:solidFill>
                <a:prstClr val="black"/>
              </a:solidFill>
            </a:endParaRPr>
          </a:p>
          <a:p>
            <a:pPr lvl="0" algn="ctr">
              <a:defRPr/>
            </a:pPr>
            <a:r>
              <a:rPr lang="en-US" b="1" dirty="0">
                <a:solidFill>
                  <a:prstClr val="black"/>
                </a:solidFill>
              </a:rPr>
              <a:t>Fundamentals of Nursing Department</a:t>
            </a:r>
          </a:p>
          <a:p>
            <a:pPr lvl="0" algn="ctr">
              <a:defRPr/>
            </a:pPr>
            <a:r>
              <a:rPr lang="en-US" b="1" dirty="0">
                <a:solidFill>
                  <a:prstClr val="black"/>
                </a:solidFill>
              </a:rPr>
              <a:t>College of Nursing</a:t>
            </a:r>
          </a:p>
          <a:p>
            <a:pPr lvl="0" algn="ctr">
              <a:defRPr/>
            </a:pPr>
            <a:r>
              <a:rPr lang="en-US" b="1" dirty="0">
                <a:solidFill>
                  <a:prstClr val="black"/>
                </a:solidFill>
              </a:rPr>
              <a:t>University of </a:t>
            </a:r>
            <a:r>
              <a:rPr lang="en-US" b="1" dirty="0" err="1">
                <a:solidFill>
                  <a:prstClr val="black"/>
                </a:solidFill>
              </a:rPr>
              <a:t>Basrah</a:t>
            </a:r>
            <a:endParaRPr lang="en-GB" b="1" dirty="0">
              <a:solidFill>
                <a:prstClr val="black"/>
              </a:solidFill>
            </a:endParaRPr>
          </a:p>
        </p:txBody>
      </p:sp>
      <p:pic>
        <p:nvPicPr>
          <p:cNvPr id="16" name="Picture 2" descr="Image result for university of basrah 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517" y="195296"/>
            <a:ext cx="1148443" cy="112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ectangle 17">
            <a:extLst>
              <a:ext uri="{FF2B5EF4-FFF2-40B4-BE49-F238E27FC236}">
                <a16:creationId xmlns:a16="http://schemas.microsoft.com/office/drawing/2014/main" xmlns="" id="{4664DB9F-59BB-47A5-8080-662EED16E9E1}"/>
              </a:ext>
            </a:extLst>
          </p:cNvPr>
          <p:cNvSpPr/>
          <p:nvPr/>
        </p:nvSpPr>
        <p:spPr>
          <a:xfrm>
            <a:off x="5203064" y="1770089"/>
            <a:ext cx="6667507" cy="1400383"/>
          </a:xfrm>
          <a:prstGeom prst="rect">
            <a:avLst/>
          </a:prstGeom>
        </p:spPr>
        <p:txBody>
          <a:bodyPr wrap="square">
            <a:spAutoFit/>
          </a:bodyPr>
          <a:lstStyle/>
          <a:p>
            <a:pPr lvl="0" algn="ctr">
              <a:spcAft>
                <a:spcPts val="600"/>
              </a:spcAft>
              <a:buClr>
                <a:srgbClr val="873624"/>
              </a:buClr>
            </a:pPr>
            <a:r>
              <a:rPr lang="en-US" sz="3200" b="1" dirty="0">
                <a:solidFill>
                  <a:prstClr val="black">
                    <a:lumMod val="85000"/>
                    <a:lumOff val="15000"/>
                  </a:prstClr>
                </a:solidFill>
                <a:latin typeface="Book Antiqua"/>
                <a:cs typeface="+mj-cs"/>
              </a:rPr>
              <a:t>Hepatobiliary Disorders</a:t>
            </a:r>
          </a:p>
          <a:p>
            <a:pPr algn="ctr">
              <a:lnSpc>
                <a:spcPct val="150000"/>
              </a:lnSpc>
            </a:pPr>
            <a:r>
              <a:rPr lang="en-US" sz="3200" b="1" dirty="0" smtClean="0">
                <a:cs typeface="+mj-cs"/>
              </a:rPr>
              <a:t>Lecture 6</a:t>
            </a:r>
            <a:endParaRPr lang="en-US" sz="3200" b="1" dirty="0">
              <a:cs typeface="+mj-cs"/>
            </a:endParaRPr>
          </a:p>
        </p:txBody>
      </p:sp>
      <p:grpSp>
        <p:nvGrpSpPr>
          <p:cNvPr id="17" name="Group 16">
            <a:extLst>
              <a:ext uri="{FF2B5EF4-FFF2-40B4-BE49-F238E27FC236}">
                <a16:creationId xmlns:a16="http://schemas.microsoft.com/office/drawing/2014/main" xmlns="" id="{EF240524-FD1C-4D7A-81C5-EC549C440BAE}"/>
              </a:ext>
            </a:extLst>
          </p:cNvPr>
          <p:cNvGrpSpPr/>
          <p:nvPr/>
        </p:nvGrpSpPr>
        <p:grpSpPr>
          <a:xfrm>
            <a:off x="185529" y="6405382"/>
            <a:ext cx="11633938" cy="369332"/>
            <a:chOff x="185529" y="6405382"/>
            <a:chExt cx="11633938" cy="369332"/>
          </a:xfrm>
        </p:grpSpPr>
        <p:cxnSp>
          <p:nvCxnSpPr>
            <p:cNvPr id="19" name="Straight Connector 18">
              <a:extLst>
                <a:ext uri="{FF2B5EF4-FFF2-40B4-BE49-F238E27FC236}">
                  <a16:creationId xmlns:a16="http://schemas.microsoft.com/office/drawing/2014/main" xmlns="" id="{5BA06214-1B13-4837-BBC6-F80A38D6FFEB}"/>
                </a:ext>
              </a:extLst>
            </p:cNvPr>
            <p:cNvCxnSpPr/>
            <p:nvPr/>
          </p:nvCxnSpPr>
          <p:spPr>
            <a:xfrm flipH="1">
              <a:off x="304800" y="6412317"/>
              <a:ext cx="11514667"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xmlns="" id="{BBFDE99E-14D5-4903-9CE7-4F43A9CB7AB8}"/>
                </a:ext>
              </a:extLst>
            </p:cNvPr>
            <p:cNvSpPr/>
            <p:nvPr/>
          </p:nvSpPr>
          <p:spPr>
            <a:xfrm>
              <a:off x="185529" y="6405382"/>
              <a:ext cx="7908472" cy="369332"/>
            </a:xfrm>
            <a:prstGeom prst="rect">
              <a:avLst/>
            </a:prstGeom>
          </p:spPr>
          <p:txBody>
            <a:bodyPr wrap="square">
              <a:spAutoFit/>
            </a:bodyPr>
            <a:lstStyle/>
            <a:p>
              <a:pPr>
                <a:defRPr/>
              </a:pPr>
              <a:r>
                <a:rPr lang="en-GB" dirty="0" smtClean="0"/>
                <a:t>University of </a:t>
              </a:r>
              <a:r>
                <a:rPr lang="en-GB" dirty="0" err="1" smtClean="0"/>
                <a:t>Basrah</a:t>
              </a:r>
              <a:r>
                <a:rPr lang="en-GB" dirty="0" smtClean="0"/>
                <a:t> –</a:t>
              </a:r>
              <a:r>
                <a:rPr lang="en-US" dirty="0" smtClean="0"/>
                <a:t>College of Nursing </a:t>
              </a:r>
              <a:r>
                <a:rPr lang="en-GB" dirty="0" smtClean="0"/>
                <a:t>– Fundamentals of Nursing Department </a:t>
              </a:r>
              <a:endParaRPr lang="en-GB" dirty="0"/>
            </a:p>
          </p:txBody>
        </p:sp>
      </p:grpSp>
      <p:sp>
        <p:nvSpPr>
          <p:cNvPr id="4" name="Rectangle 3">
            <a:extLst>
              <a:ext uri="{FF2B5EF4-FFF2-40B4-BE49-F238E27FC236}">
                <a16:creationId xmlns:a16="http://schemas.microsoft.com/office/drawing/2014/main" xmlns="" id="{8619569C-F51C-4D5F-9554-C9384EBEA533}"/>
              </a:ext>
            </a:extLst>
          </p:cNvPr>
          <p:cNvSpPr/>
          <p:nvPr/>
        </p:nvSpPr>
        <p:spPr>
          <a:xfrm>
            <a:off x="495517" y="1844516"/>
            <a:ext cx="4527057" cy="3942821"/>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tx1"/>
              </a:solidFill>
            </a:endParaRPr>
          </a:p>
        </p:txBody>
      </p:sp>
      <p:pic>
        <p:nvPicPr>
          <p:cNvPr id="6" name="صورة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18676" y="195296"/>
            <a:ext cx="1659432" cy="1128788"/>
          </a:xfrm>
          <a:prstGeom prst="rect">
            <a:avLst/>
          </a:prstGeom>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3593" y="1844516"/>
            <a:ext cx="4430903" cy="3942821"/>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7793370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flipH="1">
            <a:off x="304800" y="6226789"/>
            <a:ext cx="11514667"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xmlns="" id="{55630FFC-AE15-4532-8B6D-FB47964DF21D}"/>
              </a:ext>
            </a:extLst>
          </p:cNvPr>
          <p:cNvSpPr/>
          <p:nvPr/>
        </p:nvSpPr>
        <p:spPr>
          <a:xfrm>
            <a:off x="304799" y="6293371"/>
            <a:ext cx="7908472" cy="369332"/>
          </a:xfrm>
          <a:prstGeom prst="rect">
            <a:avLst/>
          </a:prstGeom>
        </p:spPr>
        <p:txBody>
          <a:bodyPr wrap="square">
            <a:spAutoFit/>
          </a:bodyPr>
          <a:lstStyle/>
          <a:p>
            <a:pPr>
              <a:defRPr/>
            </a:pPr>
            <a:r>
              <a:rPr lang="en-GB" dirty="0">
                <a:solidFill>
                  <a:prstClr val="black"/>
                </a:solidFill>
              </a:rPr>
              <a:t>University of </a:t>
            </a:r>
            <a:r>
              <a:rPr lang="en-GB" dirty="0" err="1">
                <a:solidFill>
                  <a:prstClr val="black"/>
                </a:solidFill>
              </a:rPr>
              <a:t>Basrah</a:t>
            </a:r>
            <a:r>
              <a:rPr lang="en-GB" dirty="0">
                <a:solidFill>
                  <a:prstClr val="black"/>
                </a:solidFill>
              </a:rPr>
              <a:t> </a:t>
            </a:r>
            <a:r>
              <a:rPr lang="en-GB" dirty="0" smtClean="0">
                <a:solidFill>
                  <a:prstClr val="black"/>
                </a:solidFill>
              </a:rPr>
              <a:t>–</a:t>
            </a:r>
            <a:r>
              <a:rPr lang="en-US" dirty="0" smtClean="0">
                <a:solidFill>
                  <a:prstClr val="black"/>
                </a:solidFill>
              </a:rPr>
              <a:t>College of Nursing</a:t>
            </a:r>
            <a:r>
              <a:rPr lang="en-GB" dirty="0" smtClean="0">
                <a:solidFill>
                  <a:prstClr val="black"/>
                </a:solidFill>
              </a:rPr>
              <a:t>– </a:t>
            </a:r>
            <a:r>
              <a:rPr lang="en-US" dirty="0" smtClean="0">
                <a:solidFill>
                  <a:prstClr val="black"/>
                </a:solidFill>
              </a:rPr>
              <a:t>Fundamentals of Nursing Department</a:t>
            </a:r>
            <a:endParaRPr lang="en-GB" dirty="0">
              <a:solidFill>
                <a:prstClr val="black"/>
              </a:solidFill>
            </a:endParaRPr>
          </a:p>
        </p:txBody>
      </p:sp>
      <p:sp>
        <p:nvSpPr>
          <p:cNvPr id="2" name="Rectangle 1">
            <a:extLst>
              <a:ext uri="{FF2B5EF4-FFF2-40B4-BE49-F238E27FC236}">
                <a16:creationId xmlns:a16="http://schemas.microsoft.com/office/drawing/2014/main" xmlns="" id="{470BEDE2-834B-4054-A0CF-92E47AC422C5}"/>
              </a:ext>
            </a:extLst>
          </p:cNvPr>
          <p:cNvSpPr/>
          <p:nvPr/>
        </p:nvSpPr>
        <p:spPr>
          <a:xfrm>
            <a:off x="1072242" y="1109667"/>
            <a:ext cx="10156052" cy="5749266"/>
          </a:xfrm>
          <a:prstGeom prst="rect">
            <a:avLst/>
          </a:prstGeom>
        </p:spPr>
        <p:txBody>
          <a:bodyPr wrap="square">
            <a:spAutoFit/>
          </a:bodyPr>
          <a:lstStyle/>
          <a:p>
            <a:pPr marL="342900" lvl="0" indent="-342900">
              <a:spcBef>
                <a:spcPct val="20000"/>
              </a:spcBef>
              <a:buFontTx/>
              <a:buChar char="-"/>
            </a:pPr>
            <a:r>
              <a:rPr lang="en-US" sz="3200" dirty="0">
                <a:solidFill>
                  <a:prstClr val="black"/>
                </a:solidFill>
                <a:latin typeface="Times New Roman" pitchFamily="18" charset="0"/>
                <a:cs typeface="Times New Roman" pitchFamily="18" charset="0"/>
              </a:rPr>
              <a:t>Increase        serum globulin , serum alkaline phosphatase, AST, ALT, and GGT, Bilirubin tests are performed to measure bile excretion or bile retention; elevated levels can occur with cirrhosis and other liver disorders</a:t>
            </a:r>
          </a:p>
          <a:p>
            <a:pPr marL="342900" lvl="0" indent="-342900">
              <a:spcBef>
                <a:spcPct val="20000"/>
              </a:spcBef>
              <a:buFontTx/>
              <a:buChar char="-"/>
            </a:pPr>
            <a:r>
              <a:rPr lang="en-US" sz="3200" dirty="0">
                <a:solidFill>
                  <a:prstClr val="black"/>
                </a:solidFill>
                <a:latin typeface="Times New Roman" pitchFamily="18" charset="0"/>
                <a:cs typeface="Times New Roman" pitchFamily="18" charset="0"/>
              </a:rPr>
              <a:t>Decrease          serum albumin , serum cholinesterase</a:t>
            </a:r>
          </a:p>
          <a:p>
            <a:pPr marL="342900" lvl="0" indent="-342900">
              <a:spcBef>
                <a:spcPct val="20000"/>
              </a:spcBef>
              <a:buFontTx/>
              <a:buChar char="-"/>
            </a:pPr>
            <a:r>
              <a:rPr lang="en-US" sz="3200" dirty="0" err="1">
                <a:solidFill>
                  <a:prstClr val="black"/>
                </a:solidFill>
                <a:latin typeface="Times New Roman" pitchFamily="18" charset="0"/>
                <a:cs typeface="Times New Roman" pitchFamily="18" charset="0"/>
              </a:rPr>
              <a:t>Prothrombin</a:t>
            </a:r>
            <a:r>
              <a:rPr lang="en-US" sz="3200" dirty="0">
                <a:solidFill>
                  <a:prstClr val="black"/>
                </a:solidFill>
                <a:latin typeface="Times New Roman" pitchFamily="18" charset="0"/>
                <a:cs typeface="Times New Roman" pitchFamily="18" charset="0"/>
              </a:rPr>
              <a:t> time is prolonged</a:t>
            </a:r>
            <a:r>
              <a:rPr lang="en-US" sz="3200" dirty="0" smtClean="0">
                <a:solidFill>
                  <a:prstClr val="black"/>
                </a:solidFill>
                <a:latin typeface="Times New Roman" pitchFamily="18" charset="0"/>
                <a:cs typeface="Times New Roman" pitchFamily="18" charset="0"/>
              </a:rPr>
              <a:t>.</a:t>
            </a:r>
          </a:p>
          <a:p>
            <a:pPr lvl="0">
              <a:spcBef>
                <a:spcPct val="20000"/>
              </a:spcBef>
            </a:pPr>
            <a:r>
              <a:rPr lang="en-US" sz="3200" dirty="0" smtClean="0">
                <a:solidFill>
                  <a:prstClr val="black"/>
                </a:solidFill>
                <a:latin typeface="Times New Roman" pitchFamily="18" charset="0"/>
                <a:cs typeface="Times New Roman" pitchFamily="18" charset="0"/>
              </a:rPr>
              <a:t>- Ultrasound </a:t>
            </a:r>
            <a:r>
              <a:rPr lang="en-US" sz="3200" dirty="0">
                <a:solidFill>
                  <a:prstClr val="black"/>
                </a:solidFill>
                <a:latin typeface="Times New Roman" pitchFamily="18" charset="0"/>
                <a:cs typeface="Times New Roman" pitchFamily="18" charset="0"/>
              </a:rPr>
              <a:t>scanning CT, MRI, and radioisotope liver scans ,liver biopsy, Arterial blood gas analysis .</a:t>
            </a:r>
          </a:p>
          <a:p>
            <a:pPr marL="342900" lvl="0" indent="-342900">
              <a:spcBef>
                <a:spcPct val="20000"/>
              </a:spcBef>
              <a:buFontTx/>
              <a:buChar char="-"/>
            </a:pPr>
            <a:endParaRPr lang="ar-IQ" sz="3200" dirty="0">
              <a:solidFill>
                <a:prstClr val="black"/>
              </a:solidFill>
              <a:latin typeface="Times New Roman" pitchFamily="18" charset="0"/>
              <a:cs typeface="Times New Roman" pitchFamily="18" charset="0"/>
            </a:endParaRPr>
          </a:p>
          <a:p>
            <a:pPr algn="just">
              <a:lnSpc>
                <a:spcPct val="150000"/>
              </a:lnSpc>
            </a:pPr>
            <a:r>
              <a:rPr lang="en-US" sz="3600" i="1" dirty="0">
                <a:solidFill>
                  <a:prstClr val="black"/>
                </a:solidFill>
                <a:latin typeface="Times New Roman" panose="02020603050405020304" pitchFamily="18" charset="0"/>
                <a:ea typeface="Times New Roman" panose="02020603050405020304" pitchFamily="18" charset="0"/>
              </a:rPr>
              <a:t> </a:t>
            </a:r>
            <a:endParaRPr lang="en-US" sz="3600" dirty="0">
              <a:solidFill>
                <a:prstClr val="black"/>
              </a:solidFill>
              <a:latin typeface="Times New Roman" panose="02020603050405020304" pitchFamily="18" charset="0"/>
              <a:ea typeface="Times New Roman" panose="02020603050405020304" pitchFamily="18" charset="0"/>
            </a:endParaRPr>
          </a:p>
        </p:txBody>
      </p:sp>
      <p:sp>
        <p:nvSpPr>
          <p:cNvPr id="3" name="Rectangle 2">
            <a:extLst>
              <a:ext uri="{FF2B5EF4-FFF2-40B4-BE49-F238E27FC236}">
                <a16:creationId xmlns:a16="http://schemas.microsoft.com/office/drawing/2014/main" xmlns="" id="{0E8ECB0A-E871-49EA-AC3D-4935CA47D8CE}"/>
              </a:ext>
            </a:extLst>
          </p:cNvPr>
          <p:cNvSpPr/>
          <p:nvPr/>
        </p:nvSpPr>
        <p:spPr>
          <a:xfrm>
            <a:off x="1072243" y="202325"/>
            <a:ext cx="10276676" cy="723275"/>
          </a:xfrm>
          <a:prstGeom prst="rect">
            <a:avLst/>
          </a:prstGeom>
        </p:spPr>
        <p:txBody>
          <a:bodyPr wrap="square">
            <a:spAutoFit/>
          </a:bodyPr>
          <a:lstStyle/>
          <a:p>
            <a:pPr algn="just"/>
            <a:endParaRPr lang="en-US" sz="900" dirty="0">
              <a:solidFill>
                <a:srgbClr val="000000"/>
              </a:solidFill>
              <a:latin typeface="Arial" panose="020B0604020202020204" pitchFamily="34" charset="0"/>
            </a:endParaRPr>
          </a:p>
          <a:p>
            <a:pPr algn="just"/>
            <a:endParaRPr lang="en-US" sz="3200" dirty="0">
              <a:solidFill>
                <a:prstClr val="black"/>
              </a:solidFill>
            </a:endParaRPr>
          </a:p>
        </p:txBody>
      </p:sp>
      <p:sp>
        <p:nvSpPr>
          <p:cNvPr id="4" name="Rectangle 3">
            <a:extLst>
              <a:ext uri="{FF2B5EF4-FFF2-40B4-BE49-F238E27FC236}">
                <a16:creationId xmlns:a16="http://schemas.microsoft.com/office/drawing/2014/main" xmlns="" id="{6E0DCB15-13AD-4BE1-A7D3-5D96B79C870C}"/>
              </a:ext>
            </a:extLst>
          </p:cNvPr>
          <p:cNvSpPr/>
          <p:nvPr/>
        </p:nvSpPr>
        <p:spPr>
          <a:xfrm>
            <a:off x="10005392" y="6244625"/>
            <a:ext cx="2061126" cy="5016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black"/>
                </a:solidFill>
              </a:rPr>
              <a:t>10</a:t>
            </a:r>
            <a:endParaRPr lang="en-US" dirty="0">
              <a:solidFill>
                <a:prstClr val="black"/>
              </a:solidFill>
            </a:endParaRPr>
          </a:p>
        </p:txBody>
      </p:sp>
      <p:sp>
        <p:nvSpPr>
          <p:cNvPr id="5" name="مستطيل 4"/>
          <p:cNvSpPr/>
          <p:nvPr/>
        </p:nvSpPr>
        <p:spPr>
          <a:xfrm>
            <a:off x="3294529" y="318862"/>
            <a:ext cx="6212542" cy="5170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ctr">
              <a:lnSpc>
                <a:spcPct val="115000"/>
              </a:lnSpc>
              <a:spcAft>
                <a:spcPts val="1000"/>
              </a:spcAft>
              <a:tabLst>
                <a:tab pos="4034155" algn="l"/>
              </a:tabLst>
            </a:pPr>
            <a:r>
              <a:rPr lang="en-US" sz="2400" b="1" dirty="0">
                <a:latin typeface="Times New Roman"/>
                <a:ea typeface="Calibri"/>
                <a:cs typeface="Arial"/>
              </a:rPr>
              <a:t>Assessment and Diagnostic Findings</a:t>
            </a:r>
            <a:endParaRPr lang="en-US" sz="1600" b="1" dirty="0">
              <a:ea typeface="Calibri"/>
              <a:cs typeface="Arial"/>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34960" y="1372814"/>
            <a:ext cx="719137"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50394" y="3443661"/>
            <a:ext cx="719137"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77917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flipH="1">
            <a:off x="304800" y="6226789"/>
            <a:ext cx="11514667"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xmlns="" id="{55630FFC-AE15-4532-8B6D-FB47964DF21D}"/>
              </a:ext>
            </a:extLst>
          </p:cNvPr>
          <p:cNvSpPr/>
          <p:nvPr/>
        </p:nvSpPr>
        <p:spPr>
          <a:xfrm>
            <a:off x="304799" y="6293371"/>
            <a:ext cx="7908472" cy="369332"/>
          </a:xfrm>
          <a:prstGeom prst="rect">
            <a:avLst/>
          </a:prstGeom>
        </p:spPr>
        <p:txBody>
          <a:bodyPr wrap="square">
            <a:spAutoFit/>
          </a:bodyPr>
          <a:lstStyle/>
          <a:p>
            <a:pPr>
              <a:defRPr/>
            </a:pPr>
            <a:r>
              <a:rPr lang="en-GB" dirty="0">
                <a:solidFill>
                  <a:prstClr val="black"/>
                </a:solidFill>
              </a:rPr>
              <a:t>University of </a:t>
            </a:r>
            <a:r>
              <a:rPr lang="en-GB" dirty="0" err="1">
                <a:solidFill>
                  <a:prstClr val="black"/>
                </a:solidFill>
              </a:rPr>
              <a:t>Basrah</a:t>
            </a:r>
            <a:r>
              <a:rPr lang="en-GB" dirty="0">
                <a:solidFill>
                  <a:prstClr val="black"/>
                </a:solidFill>
              </a:rPr>
              <a:t> </a:t>
            </a:r>
            <a:r>
              <a:rPr lang="en-GB" dirty="0" smtClean="0">
                <a:solidFill>
                  <a:prstClr val="black"/>
                </a:solidFill>
              </a:rPr>
              <a:t>–</a:t>
            </a:r>
            <a:r>
              <a:rPr lang="en-US" dirty="0" smtClean="0">
                <a:solidFill>
                  <a:prstClr val="black"/>
                </a:solidFill>
              </a:rPr>
              <a:t>College of Nursing</a:t>
            </a:r>
            <a:r>
              <a:rPr lang="en-GB" dirty="0" smtClean="0">
                <a:solidFill>
                  <a:prstClr val="black"/>
                </a:solidFill>
              </a:rPr>
              <a:t>– </a:t>
            </a:r>
            <a:r>
              <a:rPr lang="en-US" dirty="0" smtClean="0">
                <a:solidFill>
                  <a:prstClr val="black"/>
                </a:solidFill>
              </a:rPr>
              <a:t>Fundamentals of Nursing Department</a:t>
            </a:r>
            <a:endParaRPr lang="en-GB" dirty="0">
              <a:solidFill>
                <a:prstClr val="black"/>
              </a:solidFill>
            </a:endParaRPr>
          </a:p>
        </p:txBody>
      </p:sp>
      <p:sp>
        <p:nvSpPr>
          <p:cNvPr id="2" name="Rectangle 1">
            <a:extLst>
              <a:ext uri="{FF2B5EF4-FFF2-40B4-BE49-F238E27FC236}">
                <a16:creationId xmlns:a16="http://schemas.microsoft.com/office/drawing/2014/main" xmlns="" id="{470BEDE2-834B-4054-A0CF-92E47AC422C5}"/>
              </a:ext>
            </a:extLst>
          </p:cNvPr>
          <p:cNvSpPr/>
          <p:nvPr/>
        </p:nvSpPr>
        <p:spPr>
          <a:xfrm>
            <a:off x="1072242" y="886050"/>
            <a:ext cx="10747225" cy="5373779"/>
          </a:xfrm>
          <a:prstGeom prst="rect">
            <a:avLst/>
          </a:prstGeom>
        </p:spPr>
        <p:txBody>
          <a:bodyPr wrap="square">
            <a:spAutoFit/>
          </a:bodyPr>
          <a:lstStyle/>
          <a:p>
            <a:pPr lvl="0">
              <a:lnSpc>
                <a:spcPct val="150000"/>
              </a:lnSpc>
              <a:spcBef>
                <a:spcPct val="20000"/>
              </a:spcBef>
            </a:pPr>
            <a:r>
              <a:rPr lang="en-US" sz="2400" dirty="0">
                <a:solidFill>
                  <a:prstClr val="black"/>
                </a:solidFill>
                <a:latin typeface="Times New Roman" pitchFamily="18" charset="0"/>
                <a:cs typeface="Times New Roman" pitchFamily="18" charset="0"/>
              </a:rPr>
              <a:t>The management of the patient with cirrhosis is usually based on the presenting symptoms. For example:</a:t>
            </a:r>
          </a:p>
          <a:p>
            <a:pPr lvl="0">
              <a:lnSpc>
                <a:spcPct val="150000"/>
              </a:lnSpc>
              <a:spcBef>
                <a:spcPct val="20000"/>
              </a:spcBef>
            </a:pPr>
            <a:r>
              <a:rPr lang="en-US" sz="2400" dirty="0" smtClean="0">
                <a:solidFill>
                  <a:prstClr val="black"/>
                </a:solidFill>
                <a:latin typeface="Times New Roman" pitchFamily="18" charset="0"/>
                <a:cs typeface="Times New Roman" pitchFamily="18" charset="0"/>
              </a:rPr>
              <a:t>1- antacids </a:t>
            </a:r>
            <a:r>
              <a:rPr lang="en-US" sz="2400" dirty="0">
                <a:solidFill>
                  <a:prstClr val="black"/>
                </a:solidFill>
                <a:latin typeface="Times New Roman" pitchFamily="18" charset="0"/>
                <a:cs typeface="Times New Roman" pitchFamily="18" charset="0"/>
              </a:rPr>
              <a:t>are prescribed to decrease gastric distress and minimize the possibility of GI bleeding. </a:t>
            </a:r>
          </a:p>
          <a:p>
            <a:pPr lvl="0">
              <a:lnSpc>
                <a:spcPct val="150000"/>
              </a:lnSpc>
              <a:spcBef>
                <a:spcPct val="20000"/>
              </a:spcBef>
            </a:pPr>
            <a:r>
              <a:rPr lang="en-US" sz="2400" dirty="0" smtClean="0">
                <a:solidFill>
                  <a:prstClr val="black"/>
                </a:solidFill>
                <a:latin typeface="Times New Roman" pitchFamily="18" charset="0"/>
                <a:cs typeface="Times New Roman" pitchFamily="18" charset="0"/>
              </a:rPr>
              <a:t>2- Vitamins </a:t>
            </a:r>
            <a:r>
              <a:rPr lang="en-US" sz="2400" dirty="0">
                <a:solidFill>
                  <a:prstClr val="black"/>
                </a:solidFill>
                <a:latin typeface="Times New Roman" pitchFamily="18" charset="0"/>
                <a:cs typeface="Times New Roman" pitchFamily="18" charset="0"/>
              </a:rPr>
              <a:t>and nutritional supplements promote healing of damaged liver cells and improve the general nutritional status.</a:t>
            </a:r>
          </a:p>
          <a:p>
            <a:pPr lvl="0">
              <a:lnSpc>
                <a:spcPct val="150000"/>
              </a:lnSpc>
              <a:spcBef>
                <a:spcPct val="20000"/>
              </a:spcBef>
            </a:pPr>
            <a:r>
              <a:rPr lang="en-US" sz="2400" dirty="0" smtClean="0">
                <a:solidFill>
                  <a:prstClr val="black"/>
                </a:solidFill>
                <a:latin typeface="Times New Roman" pitchFamily="18" charset="0"/>
                <a:cs typeface="Times New Roman" pitchFamily="18" charset="0"/>
              </a:rPr>
              <a:t>3- Potassium-sparing </a:t>
            </a:r>
            <a:r>
              <a:rPr lang="en-US" sz="2400" dirty="0">
                <a:solidFill>
                  <a:prstClr val="black"/>
                </a:solidFill>
                <a:latin typeface="Times New Roman" pitchFamily="18" charset="0"/>
                <a:cs typeface="Times New Roman" pitchFamily="18" charset="0"/>
              </a:rPr>
              <a:t>diuretics [</a:t>
            </a:r>
            <a:r>
              <a:rPr lang="en-US" sz="2400" dirty="0" err="1">
                <a:solidFill>
                  <a:prstClr val="black"/>
                </a:solidFill>
                <a:latin typeface="Times New Roman" pitchFamily="18" charset="0"/>
                <a:cs typeface="Times New Roman" pitchFamily="18" charset="0"/>
              </a:rPr>
              <a:t>Aldactone</a:t>
            </a:r>
            <a:r>
              <a:rPr lang="en-US" sz="2400" dirty="0">
                <a:solidFill>
                  <a:prstClr val="black"/>
                </a:solidFill>
                <a:latin typeface="Times New Roman" pitchFamily="18" charset="0"/>
                <a:cs typeface="Times New Roman" pitchFamily="18" charset="0"/>
              </a:rPr>
              <a:t>], may be indicated to decrease ascites.</a:t>
            </a:r>
          </a:p>
          <a:p>
            <a:pPr lvl="0">
              <a:lnSpc>
                <a:spcPct val="150000"/>
              </a:lnSpc>
              <a:spcBef>
                <a:spcPct val="20000"/>
              </a:spcBef>
            </a:pPr>
            <a:r>
              <a:rPr lang="en-US" sz="2400" dirty="0" smtClean="0">
                <a:solidFill>
                  <a:prstClr val="black"/>
                </a:solidFill>
                <a:latin typeface="Times New Roman" pitchFamily="18" charset="0"/>
                <a:cs typeface="Times New Roman" pitchFamily="18" charset="0"/>
              </a:rPr>
              <a:t>4- An </a:t>
            </a:r>
            <a:r>
              <a:rPr lang="en-US" sz="2400" dirty="0">
                <a:solidFill>
                  <a:prstClr val="black"/>
                </a:solidFill>
                <a:latin typeface="Times New Roman" pitchFamily="18" charset="0"/>
                <a:cs typeface="Times New Roman" pitchFamily="18" charset="0"/>
              </a:rPr>
              <a:t>adequate diet and avoidance of alcohol are essential.</a:t>
            </a:r>
            <a:endParaRPr lang="ar-IQ" sz="2400" dirty="0">
              <a:solidFill>
                <a:prstClr val="black"/>
              </a:solidFill>
              <a:latin typeface="Times New Roman" pitchFamily="18" charset="0"/>
              <a:cs typeface="Times New Roman" pitchFamily="18" charset="0"/>
            </a:endParaRPr>
          </a:p>
          <a:p>
            <a:pPr algn="just">
              <a:lnSpc>
                <a:spcPct val="150000"/>
              </a:lnSpc>
            </a:pPr>
            <a:r>
              <a:rPr lang="en-US" sz="2400" i="1" dirty="0">
                <a:solidFill>
                  <a:prstClr val="black"/>
                </a:solidFill>
                <a:latin typeface="Times New Roman" panose="02020603050405020304" pitchFamily="18" charset="0"/>
                <a:ea typeface="Times New Roman" panose="02020603050405020304" pitchFamily="18" charset="0"/>
              </a:rPr>
              <a:t> </a:t>
            </a:r>
            <a:endParaRPr lang="en-US" sz="2400" dirty="0">
              <a:solidFill>
                <a:prstClr val="black"/>
              </a:solidFill>
              <a:latin typeface="Times New Roman" panose="02020603050405020304" pitchFamily="18" charset="0"/>
              <a:ea typeface="Times New Roman" panose="02020603050405020304" pitchFamily="18" charset="0"/>
            </a:endParaRPr>
          </a:p>
        </p:txBody>
      </p:sp>
      <p:sp>
        <p:nvSpPr>
          <p:cNvPr id="3" name="Rectangle 2">
            <a:extLst>
              <a:ext uri="{FF2B5EF4-FFF2-40B4-BE49-F238E27FC236}">
                <a16:creationId xmlns:a16="http://schemas.microsoft.com/office/drawing/2014/main" xmlns="" id="{0E8ECB0A-E871-49EA-AC3D-4935CA47D8CE}"/>
              </a:ext>
            </a:extLst>
          </p:cNvPr>
          <p:cNvSpPr/>
          <p:nvPr/>
        </p:nvSpPr>
        <p:spPr>
          <a:xfrm>
            <a:off x="1072243" y="1147760"/>
            <a:ext cx="10276676" cy="723275"/>
          </a:xfrm>
          <a:prstGeom prst="rect">
            <a:avLst/>
          </a:prstGeom>
        </p:spPr>
        <p:txBody>
          <a:bodyPr wrap="square">
            <a:spAutoFit/>
          </a:bodyPr>
          <a:lstStyle/>
          <a:p>
            <a:pPr algn="just"/>
            <a:endParaRPr lang="en-US" sz="900" dirty="0">
              <a:solidFill>
                <a:srgbClr val="000000"/>
              </a:solidFill>
              <a:latin typeface="Arial" panose="020B0604020202020204" pitchFamily="34" charset="0"/>
            </a:endParaRPr>
          </a:p>
          <a:p>
            <a:pPr algn="just"/>
            <a:endParaRPr lang="en-US" sz="3200" dirty="0">
              <a:solidFill>
                <a:prstClr val="black"/>
              </a:solidFill>
            </a:endParaRPr>
          </a:p>
        </p:txBody>
      </p:sp>
      <p:sp>
        <p:nvSpPr>
          <p:cNvPr id="4" name="Rectangle 3">
            <a:extLst>
              <a:ext uri="{FF2B5EF4-FFF2-40B4-BE49-F238E27FC236}">
                <a16:creationId xmlns:a16="http://schemas.microsoft.com/office/drawing/2014/main" xmlns="" id="{6E0DCB15-13AD-4BE1-A7D3-5D96B79C870C}"/>
              </a:ext>
            </a:extLst>
          </p:cNvPr>
          <p:cNvSpPr/>
          <p:nvPr/>
        </p:nvSpPr>
        <p:spPr>
          <a:xfrm>
            <a:off x="10005392" y="6244625"/>
            <a:ext cx="2061126" cy="5016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black"/>
                </a:solidFill>
              </a:rPr>
              <a:t>11</a:t>
            </a:r>
            <a:endParaRPr lang="en-US" dirty="0">
              <a:solidFill>
                <a:prstClr val="black"/>
              </a:solidFill>
            </a:endParaRPr>
          </a:p>
        </p:txBody>
      </p:sp>
      <p:sp>
        <p:nvSpPr>
          <p:cNvPr id="5" name="مستطيل 4"/>
          <p:cNvSpPr/>
          <p:nvPr/>
        </p:nvSpPr>
        <p:spPr>
          <a:xfrm>
            <a:off x="3818965" y="214774"/>
            <a:ext cx="5244353" cy="5170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ctr">
              <a:lnSpc>
                <a:spcPct val="115000"/>
              </a:lnSpc>
              <a:spcAft>
                <a:spcPts val="1000"/>
              </a:spcAft>
              <a:tabLst>
                <a:tab pos="4034155" algn="l"/>
              </a:tabLst>
            </a:pPr>
            <a:r>
              <a:rPr lang="en-US" sz="2400" b="1" dirty="0">
                <a:latin typeface="Times New Roman"/>
                <a:ea typeface="Calibri"/>
                <a:cs typeface="Arial"/>
              </a:rPr>
              <a:t>Medical Management </a:t>
            </a:r>
            <a:endParaRPr lang="en-US" sz="2400" b="1" dirty="0" smtClean="0">
              <a:latin typeface="Times New Roman"/>
              <a:ea typeface="Calibri"/>
              <a:cs typeface="Arial"/>
            </a:endParaRPr>
          </a:p>
        </p:txBody>
      </p:sp>
    </p:spTree>
    <p:extLst>
      <p:ext uri="{BB962C8B-B14F-4D97-AF65-F5344CB8AC3E}">
        <p14:creationId xmlns:p14="http://schemas.microsoft.com/office/powerpoint/2010/main" val="1277917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flipH="1">
            <a:off x="304800" y="6226789"/>
            <a:ext cx="11514667"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xmlns="" id="{55630FFC-AE15-4532-8B6D-FB47964DF21D}"/>
              </a:ext>
            </a:extLst>
          </p:cNvPr>
          <p:cNvSpPr/>
          <p:nvPr/>
        </p:nvSpPr>
        <p:spPr>
          <a:xfrm>
            <a:off x="304799" y="6293371"/>
            <a:ext cx="7908472" cy="369332"/>
          </a:xfrm>
          <a:prstGeom prst="rect">
            <a:avLst/>
          </a:prstGeom>
        </p:spPr>
        <p:txBody>
          <a:bodyPr wrap="square">
            <a:spAutoFit/>
          </a:bodyPr>
          <a:lstStyle/>
          <a:p>
            <a:pPr>
              <a:defRPr/>
            </a:pPr>
            <a:r>
              <a:rPr lang="en-GB" dirty="0">
                <a:solidFill>
                  <a:prstClr val="black"/>
                </a:solidFill>
              </a:rPr>
              <a:t>University of </a:t>
            </a:r>
            <a:r>
              <a:rPr lang="en-GB" dirty="0" err="1">
                <a:solidFill>
                  <a:prstClr val="black"/>
                </a:solidFill>
              </a:rPr>
              <a:t>Basrah</a:t>
            </a:r>
            <a:r>
              <a:rPr lang="en-GB" dirty="0">
                <a:solidFill>
                  <a:prstClr val="black"/>
                </a:solidFill>
              </a:rPr>
              <a:t> </a:t>
            </a:r>
            <a:r>
              <a:rPr lang="en-GB" dirty="0" smtClean="0">
                <a:solidFill>
                  <a:prstClr val="black"/>
                </a:solidFill>
              </a:rPr>
              <a:t>–</a:t>
            </a:r>
            <a:r>
              <a:rPr lang="en-US" dirty="0" smtClean="0">
                <a:solidFill>
                  <a:prstClr val="black"/>
                </a:solidFill>
              </a:rPr>
              <a:t>College of Nursing</a:t>
            </a:r>
            <a:r>
              <a:rPr lang="en-GB" dirty="0" smtClean="0">
                <a:solidFill>
                  <a:prstClr val="black"/>
                </a:solidFill>
              </a:rPr>
              <a:t>– </a:t>
            </a:r>
            <a:r>
              <a:rPr lang="en-US" dirty="0" smtClean="0">
                <a:solidFill>
                  <a:prstClr val="black"/>
                </a:solidFill>
              </a:rPr>
              <a:t>Fundamentals of Nursing Department</a:t>
            </a:r>
            <a:endParaRPr lang="en-GB" dirty="0">
              <a:solidFill>
                <a:prstClr val="black"/>
              </a:solidFill>
            </a:endParaRPr>
          </a:p>
        </p:txBody>
      </p:sp>
      <p:sp>
        <p:nvSpPr>
          <p:cNvPr id="2" name="Rectangle 1">
            <a:extLst>
              <a:ext uri="{FF2B5EF4-FFF2-40B4-BE49-F238E27FC236}">
                <a16:creationId xmlns:a16="http://schemas.microsoft.com/office/drawing/2014/main" xmlns="" id="{470BEDE2-834B-4054-A0CF-92E47AC422C5}"/>
              </a:ext>
            </a:extLst>
          </p:cNvPr>
          <p:cNvSpPr/>
          <p:nvPr/>
        </p:nvSpPr>
        <p:spPr>
          <a:xfrm>
            <a:off x="1072243" y="697791"/>
            <a:ext cx="6053855" cy="823752"/>
          </a:xfrm>
          <a:prstGeom prst="rect">
            <a:avLst/>
          </a:prstGeom>
        </p:spPr>
        <p:txBody>
          <a:bodyPr wrap="square">
            <a:spAutoFit/>
          </a:bodyPr>
          <a:lstStyle/>
          <a:p>
            <a:pPr algn="just">
              <a:lnSpc>
                <a:spcPct val="150000"/>
              </a:lnSpc>
            </a:pPr>
            <a:r>
              <a:rPr lang="en-US" sz="3600" i="1" dirty="0">
                <a:solidFill>
                  <a:prstClr val="black"/>
                </a:solidFill>
                <a:latin typeface="Times New Roman" panose="02020603050405020304" pitchFamily="18" charset="0"/>
                <a:ea typeface="Times New Roman" panose="02020603050405020304" pitchFamily="18" charset="0"/>
              </a:rPr>
              <a:t> </a:t>
            </a:r>
            <a:endParaRPr lang="en-US" sz="3600" dirty="0">
              <a:solidFill>
                <a:prstClr val="black"/>
              </a:solidFill>
              <a:latin typeface="Times New Roman" panose="02020603050405020304" pitchFamily="18" charset="0"/>
              <a:ea typeface="Times New Roman" panose="02020603050405020304" pitchFamily="18" charset="0"/>
            </a:endParaRPr>
          </a:p>
        </p:txBody>
      </p:sp>
      <p:sp>
        <p:nvSpPr>
          <p:cNvPr id="3" name="Rectangle 2">
            <a:extLst>
              <a:ext uri="{FF2B5EF4-FFF2-40B4-BE49-F238E27FC236}">
                <a16:creationId xmlns:a16="http://schemas.microsoft.com/office/drawing/2014/main" xmlns="" id="{0E8ECB0A-E871-49EA-AC3D-4935CA47D8CE}"/>
              </a:ext>
            </a:extLst>
          </p:cNvPr>
          <p:cNvSpPr/>
          <p:nvPr/>
        </p:nvSpPr>
        <p:spPr>
          <a:xfrm>
            <a:off x="1072243" y="1721842"/>
            <a:ext cx="10276676" cy="723275"/>
          </a:xfrm>
          <a:prstGeom prst="rect">
            <a:avLst/>
          </a:prstGeom>
        </p:spPr>
        <p:txBody>
          <a:bodyPr wrap="square">
            <a:spAutoFit/>
          </a:bodyPr>
          <a:lstStyle/>
          <a:p>
            <a:pPr algn="just"/>
            <a:endParaRPr lang="en-US" sz="900" dirty="0">
              <a:solidFill>
                <a:srgbClr val="000000"/>
              </a:solidFill>
              <a:latin typeface="Arial" panose="020B0604020202020204" pitchFamily="34" charset="0"/>
            </a:endParaRPr>
          </a:p>
          <a:p>
            <a:pPr algn="just"/>
            <a:endParaRPr lang="en-US" sz="3200" dirty="0">
              <a:solidFill>
                <a:prstClr val="black"/>
              </a:solidFill>
            </a:endParaRPr>
          </a:p>
        </p:txBody>
      </p:sp>
      <p:sp>
        <p:nvSpPr>
          <p:cNvPr id="4" name="Rectangle 3">
            <a:extLst>
              <a:ext uri="{FF2B5EF4-FFF2-40B4-BE49-F238E27FC236}">
                <a16:creationId xmlns:a16="http://schemas.microsoft.com/office/drawing/2014/main" xmlns="" id="{6E0DCB15-13AD-4BE1-A7D3-5D96B79C870C}"/>
              </a:ext>
            </a:extLst>
          </p:cNvPr>
          <p:cNvSpPr/>
          <p:nvPr/>
        </p:nvSpPr>
        <p:spPr>
          <a:xfrm>
            <a:off x="10005392" y="6244625"/>
            <a:ext cx="2061126" cy="5016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black"/>
                </a:solidFill>
              </a:rPr>
              <a:t>12</a:t>
            </a:r>
            <a:endParaRPr lang="en-US" dirty="0">
              <a:solidFill>
                <a:prstClr val="black"/>
              </a:solidFill>
            </a:endParaRPr>
          </a:p>
        </p:txBody>
      </p:sp>
      <p:sp>
        <p:nvSpPr>
          <p:cNvPr id="7" name="شكل بيضاوي 6"/>
          <p:cNvSpPr/>
          <p:nvPr/>
        </p:nvSpPr>
        <p:spPr>
          <a:xfrm>
            <a:off x="4099170" y="379263"/>
            <a:ext cx="4385924" cy="1142280"/>
          </a:xfrm>
          <a:prstGeom prst="ellipse">
            <a:avLst/>
          </a:prstGeom>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1" fromWordArt="0" anchor="ctr" anchorCtr="0" forceAA="0" compatLnSpc="1">
            <a:prstTxWarp prst="textNoShape">
              <a:avLst/>
            </a:prstTxWarp>
            <a:noAutofit/>
          </a:bodyPr>
          <a:lstStyle/>
          <a:p>
            <a:pPr lvl="0" algn="ctr">
              <a:lnSpc>
                <a:spcPct val="115000"/>
              </a:lnSpc>
              <a:spcAft>
                <a:spcPts val="1000"/>
              </a:spcAft>
              <a:defRPr/>
            </a:pPr>
            <a:r>
              <a:rPr lang="en-US" sz="2800" b="1" kern="0" dirty="0" smtClean="0">
                <a:solidFill>
                  <a:sysClr val="windowText" lastClr="000000"/>
                </a:solidFill>
                <a:latin typeface="Times New Roman"/>
                <a:ea typeface="Calibri"/>
                <a:cs typeface="Arial"/>
              </a:rPr>
              <a:t>Nursing </a:t>
            </a:r>
            <a:r>
              <a:rPr lang="en-US" sz="2800" b="1" kern="0" dirty="0">
                <a:solidFill>
                  <a:sysClr val="windowText" lastClr="000000"/>
                </a:solidFill>
                <a:latin typeface="Times New Roman"/>
                <a:ea typeface="Calibri"/>
                <a:cs typeface="Arial"/>
              </a:rPr>
              <a:t>Diagnoses </a:t>
            </a:r>
            <a:endParaRPr kumimoji="0" lang="en-US" sz="1600" b="0" i="0" u="none" strike="noStrike" kern="0" cap="none" spc="0" normalizeH="0" baseline="0" noProof="0" dirty="0">
              <a:ln>
                <a:noFill/>
              </a:ln>
              <a:solidFill>
                <a:sysClr val="windowText" lastClr="000000"/>
              </a:solidFill>
              <a:effectLst/>
              <a:uLnTx/>
              <a:uFillTx/>
              <a:latin typeface="Calibri"/>
              <a:ea typeface="Calibri"/>
              <a:cs typeface="Arial"/>
            </a:endParaRPr>
          </a:p>
        </p:txBody>
      </p:sp>
      <p:sp>
        <p:nvSpPr>
          <p:cNvPr id="5" name="مستطيل 4"/>
          <p:cNvSpPr/>
          <p:nvPr/>
        </p:nvSpPr>
        <p:spPr>
          <a:xfrm>
            <a:off x="672353" y="1858230"/>
            <a:ext cx="10797988" cy="3884140"/>
          </a:xfrm>
          <a:prstGeom prst="rect">
            <a:avLst/>
          </a:prstGeom>
        </p:spPr>
        <p:txBody>
          <a:bodyPr wrap="square">
            <a:spAutoFit/>
          </a:bodyPr>
          <a:lstStyle/>
          <a:p>
            <a:pPr lvl="0">
              <a:spcBef>
                <a:spcPct val="20000"/>
              </a:spcBef>
            </a:pPr>
            <a:r>
              <a:rPr lang="en-US" sz="2800" dirty="0">
                <a:solidFill>
                  <a:prstClr val="black"/>
                </a:solidFill>
                <a:latin typeface="Times New Roman" pitchFamily="18" charset="0"/>
                <a:cs typeface="Times New Roman" pitchFamily="18" charset="0"/>
              </a:rPr>
              <a:t>1-Activity intolerance related to fatigue, general debility, muscle wasting, and discomfort </a:t>
            </a:r>
            <a:r>
              <a:rPr lang="en-US" sz="2800" dirty="0" smtClean="0">
                <a:solidFill>
                  <a:prstClr val="black"/>
                </a:solidFill>
                <a:latin typeface="Times New Roman" pitchFamily="18" charset="0"/>
                <a:cs typeface="Times New Roman" pitchFamily="18" charset="0"/>
              </a:rPr>
              <a:t>.</a:t>
            </a:r>
          </a:p>
          <a:p>
            <a:pPr lvl="0">
              <a:spcBef>
                <a:spcPct val="20000"/>
              </a:spcBef>
            </a:pPr>
            <a:r>
              <a:rPr lang="en-US" sz="2800" dirty="0">
                <a:solidFill>
                  <a:prstClr val="black"/>
                </a:solidFill>
                <a:latin typeface="Times New Roman" pitchFamily="18" charset="0"/>
                <a:cs typeface="Times New Roman" pitchFamily="18" charset="0"/>
              </a:rPr>
              <a:t>2-Imbalanced nutrition, less than body requirements, related to chronic gastritis, decreased GI motility, and anorexia.</a:t>
            </a:r>
          </a:p>
          <a:p>
            <a:pPr lvl="0">
              <a:spcBef>
                <a:spcPct val="20000"/>
              </a:spcBef>
            </a:pPr>
            <a:r>
              <a:rPr lang="en-US" sz="2800" dirty="0">
                <a:solidFill>
                  <a:prstClr val="black"/>
                </a:solidFill>
                <a:latin typeface="Times New Roman" pitchFamily="18" charset="0"/>
                <a:cs typeface="Times New Roman" pitchFamily="18" charset="0"/>
              </a:rPr>
              <a:t>3- Impaired skin integrity related to compromised immunologic status, edema, and poor nutrition.</a:t>
            </a:r>
          </a:p>
          <a:p>
            <a:pPr lvl="0">
              <a:spcBef>
                <a:spcPct val="20000"/>
              </a:spcBef>
            </a:pPr>
            <a:r>
              <a:rPr lang="en-US" sz="2800" dirty="0">
                <a:solidFill>
                  <a:prstClr val="black"/>
                </a:solidFill>
                <a:latin typeface="Times New Roman" pitchFamily="18" charset="0"/>
                <a:cs typeface="Times New Roman" pitchFamily="18" charset="0"/>
              </a:rPr>
              <a:t>4-Risk for injury and bleeding related to altered clotting </a:t>
            </a:r>
            <a:r>
              <a:rPr lang="en-US" sz="2800">
                <a:solidFill>
                  <a:prstClr val="black"/>
                </a:solidFill>
                <a:latin typeface="Times New Roman" pitchFamily="18" charset="0"/>
                <a:cs typeface="Times New Roman" pitchFamily="18" charset="0"/>
              </a:rPr>
              <a:t>mechanisms</a:t>
            </a:r>
            <a:r>
              <a:rPr lang="en-US" sz="2800" smtClean="0">
                <a:solidFill>
                  <a:prstClr val="black"/>
                </a:solidFill>
                <a:latin typeface="Times New Roman" pitchFamily="18" charset="0"/>
                <a:cs typeface="Times New Roman" pitchFamily="18" charset="0"/>
              </a:rPr>
              <a:t>.</a:t>
            </a:r>
            <a:endParaRPr lang="en-US" sz="2800" dirty="0">
              <a:solidFill>
                <a:prstClr val="black"/>
              </a:solidFill>
              <a:latin typeface="Times New Roman" pitchFamily="18" charset="0"/>
              <a:cs typeface="Times New Roman" pitchFamily="18" charset="0"/>
            </a:endParaRPr>
          </a:p>
          <a:p>
            <a:pPr lvl="0">
              <a:spcBef>
                <a:spcPct val="20000"/>
              </a:spcBef>
            </a:pPr>
            <a:endParaRPr lang="en-US" sz="2800" dirty="0">
              <a:solidFill>
                <a:prstClr val="black"/>
              </a:solidFill>
              <a:latin typeface="Times New Roman" pitchFamily="18" charset="0"/>
              <a:cs typeface="Times New Roman" pitchFamily="18" charset="0"/>
            </a:endParaRPr>
          </a:p>
        </p:txBody>
      </p:sp>
    </p:spTree>
    <p:extLst>
      <p:ext uri="{BB962C8B-B14F-4D97-AF65-F5344CB8AC3E}">
        <p14:creationId xmlns:p14="http://schemas.microsoft.com/office/powerpoint/2010/main" val="1277917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flipH="1">
            <a:off x="304800" y="6226789"/>
            <a:ext cx="11514667"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xmlns="" id="{55630FFC-AE15-4532-8B6D-FB47964DF21D}"/>
              </a:ext>
            </a:extLst>
          </p:cNvPr>
          <p:cNvSpPr/>
          <p:nvPr/>
        </p:nvSpPr>
        <p:spPr>
          <a:xfrm>
            <a:off x="304799" y="6293371"/>
            <a:ext cx="7908472" cy="369332"/>
          </a:xfrm>
          <a:prstGeom prst="rect">
            <a:avLst/>
          </a:prstGeom>
        </p:spPr>
        <p:txBody>
          <a:bodyPr wrap="square">
            <a:spAutoFit/>
          </a:bodyPr>
          <a:lstStyle/>
          <a:p>
            <a:pPr>
              <a:defRPr/>
            </a:pPr>
            <a:r>
              <a:rPr lang="en-GB" dirty="0">
                <a:solidFill>
                  <a:prstClr val="black"/>
                </a:solidFill>
              </a:rPr>
              <a:t>University of </a:t>
            </a:r>
            <a:r>
              <a:rPr lang="en-GB" dirty="0" err="1">
                <a:solidFill>
                  <a:prstClr val="black"/>
                </a:solidFill>
              </a:rPr>
              <a:t>Basrah</a:t>
            </a:r>
            <a:r>
              <a:rPr lang="en-GB" dirty="0">
                <a:solidFill>
                  <a:prstClr val="black"/>
                </a:solidFill>
              </a:rPr>
              <a:t> </a:t>
            </a:r>
            <a:r>
              <a:rPr lang="en-GB" dirty="0" smtClean="0">
                <a:solidFill>
                  <a:prstClr val="black"/>
                </a:solidFill>
              </a:rPr>
              <a:t>–</a:t>
            </a:r>
            <a:r>
              <a:rPr lang="en-US" dirty="0" smtClean="0">
                <a:solidFill>
                  <a:prstClr val="black"/>
                </a:solidFill>
              </a:rPr>
              <a:t>College of Nursing</a:t>
            </a:r>
            <a:r>
              <a:rPr lang="en-GB" dirty="0" smtClean="0">
                <a:solidFill>
                  <a:prstClr val="black"/>
                </a:solidFill>
              </a:rPr>
              <a:t>– </a:t>
            </a:r>
            <a:r>
              <a:rPr lang="en-US" dirty="0" smtClean="0">
                <a:solidFill>
                  <a:prstClr val="black"/>
                </a:solidFill>
              </a:rPr>
              <a:t>Fundamentals of Nursing Department</a:t>
            </a:r>
            <a:endParaRPr lang="en-GB" dirty="0">
              <a:solidFill>
                <a:prstClr val="black"/>
              </a:solidFill>
            </a:endParaRPr>
          </a:p>
        </p:txBody>
      </p:sp>
      <p:sp>
        <p:nvSpPr>
          <p:cNvPr id="2" name="Rectangle 1">
            <a:extLst>
              <a:ext uri="{FF2B5EF4-FFF2-40B4-BE49-F238E27FC236}">
                <a16:creationId xmlns:a16="http://schemas.microsoft.com/office/drawing/2014/main" xmlns="" id="{470BEDE2-834B-4054-A0CF-92E47AC422C5}"/>
              </a:ext>
            </a:extLst>
          </p:cNvPr>
          <p:cNvSpPr/>
          <p:nvPr/>
        </p:nvSpPr>
        <p:spPr>
          <a:xfrm>
            <a:off x="1072243" y="697791"/>
            <a:ext cx="6053855" cy="823752"/>
          </a:xfrm>
          <a:prstGeom prst="rect">
            <a:avLst/>
          </a:prstGeom>
        </p:spPr>
        <p:txBody>
          <a:bodyPr wrap="square">
            <a:spAutoFit/>
          </a:bodyPr>
          <a:lstStyle/>
          <a:p>
            <a:pPr algn="just">
              <a:lnSpc>
                <a:spcPct val="150000"/>
              </a:lnSpc>
            </a:pPr>
            <a:r>
              <a:rPr lang="en-US" sz="3600" i="1" dirty="0">
                <a:solidFill>
                  <a:prstClr val="black"/>
                </a:solidFill>
                <a:latin typeface="Times New Roman" panose="02020603050405020304" pitchFamily="18" charset="0"/>
                <a:ea typeface="Times New Roman" panose="02020603050405020304" pitchFamily="18" charset="0"/>
              </a:rPr>
              <a:t> </a:t>
            </a:r>
            <a:endParaRPr lang="en-US" sz="3600" dirty="0">
              <a:solidFill>
                <a:prstClr val="black"/>
              </a:solidFill>
              <a:latin typeface="Times New Roman" panose="02020603050405020304" pitchFamily="18" charset="0"/>
              <a:ea typeface="Times New Roman" panose="02020603050405020304" pitchFamily="18" charset="0"/>
            </a:endParaRPr>
          </a:p>
        </p:txBody>
      </p:sp>
      <p:sp>
        <p:nvSpPr>
          <p:cNvPr id="3" name="Rectangle 2">
            <a:extLst>
              <a:ext uri="{FF2B5EF4-FFF2-40B4-BE49-F238E27FC236}">
                <a16:creationId xmlns:a16="http://schemas.microsoft.com/office/drawing/2014/main" xmlns="" id="{0E8ECB0A-E871-49EA-AC3D-4935CA47D8CE}"/>
              </a:ext>
            </a:extLst>
          </p:cNvPr>
          <p:cNvSpPr/>
          <p:nvPr/>
        </p:nvSpPr>
        <p:spPr>
          <a:xfrm>
            <a:off x="874059" y="1290919"/>
            <a:ext cx="10676964" cy="5493812"/>
          </a:xfrm>
          <a:prstGeom prst="rect">
            <a:avLst/>
          </a:prstGeom>
        </p:spPr>
        <p:txBody>
          <a:bodyPr wrap="square">
            <a:spAutoFit/>
          </a:bodyPr>
          <a:lstStyle/>
          <a:p>
            <a:pPr algn="just">
              <a:lnSpc>
                <a:spcPct val="115000"/>
              </a:lnSpc>
              <a:spcAft>
                <a:spcPts val="1000"/>
              </a:spcAft>
            </a:pPr>
            <a:endParaRPr lang="en-US" sz="2400" b="1" dirty="0" smtClean="0">
              <a:latin typeface="Times New Roman"/>
              <a:ea typeface="Calibri"/>
              <a:cs typeface="Arial"/>
            </a:endParaRPr>
          </a:p>
          <a:p>
            <a:pPr algn="just">
              <a:lnSpc>
                <a:spcPct val="115000"/>
              </a:lnSpc>
              <a:spcAft>
                <a:spcPts val="1000"/>
              </a:spcAft>
            </a:pPr>
            <a:r>
              <a:rPr lang="en-US" sz="2400" dirty="0">
                <a:latin typeface="Times New Roman"/>
                <a:ea typeface="Calibri"/>
                <a:cs typeface="Arial"/>
              </a:rPr>
              <a:t>1-Encourage rest when fatigued or when abdominal pain or discomfort occurs.</a:t>
            </a:r>
          </a:p>
          <a:p>
            <a:pPr algn="just">
              <a:lnSpc>
                <a:spcPct val="115000"/>
              </a:lnSpc>
              <a:spcAft>
                <a:spcPts val="1000"/>
              </a:spcAft>
            </a:pPr>
            <a:r>
              <a:rPr lang="en-US" sz="2400" dirty="0">
                <a:latin typeface="Times New Roman"/>
                <a:ea typeface="Calibri"/>
                <a:cs typeface="Arial"/>
              </a:rPr>
              <a:t>2-Administer supplemental vitamins (A, B complex, C, and K</a:t>
            </a:r>
            <a:r>
              <a:rPr lang="en-US" sz="2400" dirty="0" smtClean="0">
                <a:latin typeface="Times New Roman"/>
                <a:ea typeface="Calibri"/>
                <a:cs typeface="Arial"/>
              </a:rPr>
              <a:t>).</a:t>
            </a:r>
          </a:p>
          <a:p>
            <a:pPr algn="just">
              <a:lnSpc>
                <a:spcPct val="115000"/>
              </a:lnSpc>
              <a:spcAft>
                <a:spcPts val="1000"/>
              </a:spcAft>
            </a:pPr>
            <a:r>
              <a:rPr lang="en-US" sz="2400" dirty="0" smtClean="0">
                <a:latin typeface="Times New Roman"/>
                <a:ea typeface="Calibri"/>
                <a:cs typeface="Arial"/>
              </a:rPr>
              <a:t>3-Provide </a:t>
            </a:r>
            <a:r>
              <a:rPr lang="en-US" sz="2400" dirty="0">
                <a:latin typeface="Times New Roman"/>
                <a:ea typeface="Calibri"/>
                <a:cs typeface="Arial"/>
              </a:rPr>
              <a:t>diet high in carbohydrates with protein intake consistent with liver function</a:t>
            </a:r>
          </a:p>
          <a:p>
            <a:pPr algn="just">
              <a:lnSpc>
                <a:spcPct val="115000"/>
              </a:lnSpc>
              <a:spcAft>
                <a:spcPts val="1000"/>
              </a:spcAft>
            </a:pPr>
            <a:r>
              <a:rPr lang="en-US" sz="2400" dirty="0" smtClean="0">
                <a:latin typeface="Times New Roman"/>
                <a:ea typeface="Calibri"/>
                <a:cs typeface="Arial"/>
              </a:rPr>
              <a:t>4-Administer </a:t>
            </a:r>
            <a:r>
              <a:rPr lang="en-US" sz="2400" dirty="0">
                <a:latin typeface="Times New Roman"/>
                <a:ea typeface="Calibri"/>
                <a:cs typeface="Arial"/>
              </a:rPr>
              <a:t>medications prescribed for nausea, vomiting, diarrhea, or constipation. </a:t>
            </a:r>
          </a:p>
          <a:p>
            <a:pPr algn="just">
              <a:lnSpc>
                <a:spcPct val="115000"/>
              </a:lnSpc>
              <a:spcAft>
                <a:spcPts val="1000"/>
              </a:spcAft>
            </a:pPr>
            <a:r>
              <a:rPr lang="en-US" sz="2400" dirty="0" smtClean="0">
                <a:latin typeface="Times New Roman"/>
                <a:ea typeface="Calibri"/>
                <a:cs typeface="Arial"/>
              </a:rPr>
              <a:t>5- </a:t>
            </a:r>
            <a:r>
              <a:rPr lang="en-US" sz="2400" dirty="0">
                <a:latin typeface="Times New Roman"/>
                <a:ea typeface="Calibri"/>
                <a:cs typeface="Arial"/>
              </a:rPr>
              <a:t>Encourage increased fluid intake and exercise if the patient reports constipation</a:t>
            </a:r>
            <a:r>
              <a:rPr lang="en-US" sz="2400" dirty="0" smtClean="0">
                <a:latin typeface="Times New Roman"/>
                <a:ea typeface="Calibri"/>
                <a:cs typeface="Arial"/>
              </a:rPr>
              <a:t>.</a:t>
            </a:r>
          </a:p>
          <a:p>
            <a:pPr algn="just">
              <a:lnSpc>
                <a:spcPct val="115000"/>
              </a:lnSpc>
              <a:spcAft>
                <a:spcPts val="1000"/>
              </a:spcAft>
            </a:pPr>
            <a:r>
              <a:rPr lang="en-US" sz="2400" dirty="0" smtClean="0">
                <a:latin typeface="Times New Roman"/>
                <a:ea typeface="Calibri"/>
                <a:cs typeface="Arial"/>
              </a:rPr>
              <a:t>6- Keep </a:t>
            </a:r>
            <a:r>
              <a:rPr lang="en-US" sz="2400" dirty="0">
                <a:latin typeface="Times New Roman"/>
                <a:ea typeface="Calibri"/>
                <a:cs typeface="Arial"/>
              </a:rPr>
              <a:t>patient’s fingernails short and smooth.</a:t>
            </a:r>
          </a:p>
          <a:p>
            <a:pPr algn="just">
              <a:lnSpc>
                <a:spcPct val="115000"/>
              </a:lnSpc>
              <a:spcAft>
                <a:spcPts val="1000"/>
              </a:spcAft>
            </a:pPr>
            <a:endParaRPr lang="en-US" sz="2400" b="1" dirty="0">
              <a:latin typeface="Times New Roman"/>
              <a:ea typeface="Calibri"/>
              <a:cs typeface="Arial"/>
            </a:endParaRPr>
          </a:p>
          <a:p>
            <a:pPr algn="just">
              <a:lnSpc>
                <a:spcPct val="115000"/>
              </a:lnSpc>
              <a:spcAft>
                <a:spcPts val="1000"/>
              </a:spcAft>
            </a:pPr>
            <a:endParaRPr lang="en-US" sz="2400" b="1" dirty="0" smtClean="0">
              <a:latin typeface="Times New Roman"/>
              <a:ea typeface="Calibri"/>
              <a:cs typeface="Arial"/>
            </a:endParaRPr>
          </a:p>
          <a:p>
            <a:pPr algn="just">
              <a:lnSpc>
                <a:spcPct val="115000"/>
              </a:lnSpc>
              <a:spcAft>
                <a:spcPts val="1000"/>
              </a:spcAft>
            </a:pPr>
            <a:endParaRPr lang="en-US" sz="2400" b="1" dirty="0">
              <a:latin typeface="Times New Roman"/>
              <a:ea typeface="Calibri"/>
              <a:cs typeface="Arial"/>
            </a:endParaRPr>
          </a:p>
        </p:txBody>
      </p:sp>
      <p:sp>
        <p:nvSpPr>
          <p:cNvPr id="4" name="Rectangle 3">
            <a:extLst>
              <a:ext uri="{FF2B5EF4-FFF2-40B4-BE49-F238E27FC236}">
                <a16:creationId xmlns:a16="http://schemas.microsoft.com/office/drawing/2014/main" xmlns="" id="{6E0DCB15-13AD-4BE1-A7D3-5D96B79C870C}"/>
              </a:ext>
            </a:extLst>
          </p:cNvPr>
          <p:cNvSpPr/>
          <p:nvPr/>
        </p:nvSpPr>
        <p:spPr>
          <a:xfrm>
            <a:off x="10005392" y="6244625"/>
            <a:ext cx="2061126" cy="5016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black"/>
                </a:solidFill>
              </a:rPr>
              <a:t>13</a:t>
            </a:r>
            <a:endParaRPr lang="en-US" dirty="0">
              <a:solidFill>
                <a:prstClr val="black"/>
              </a:solidFill>
            </a:endParaRPr>
          </a:p>
        </p:txBody>
      </p:sp>
      <p:sp>
        <p:nvSpPr>
          <p:cNvPr id="5" name="Oval 4"/>
          <p:cNvSpPr/>
          <p:nvPr/>
        </p:nvSpPr>
        <p:spPr>
          <a:xfrm>
            <a:off x="4259035" y="201707"/>
            <a:ext cx="4763941" cy="10892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800" b="1" dirty="0">
                <a:solidFill>
                  <a:schemeClr val="tx1"/>
                </a:solidFill>
                <a:latin typeface="Baskerville Old Face" pitchFamily="18" charset="0"/>
              </a:rPr>
              <a:t>Nursing Interventions</a:t>
            </a:r>
            <a:endParaRPr lang="ar-IQ" sz="2800" b="1" dirty="0">
              <a:solidFill>
                <a:schemeClr val="tx1"/>
              </a:solidFill>
              <a:latin typeface="Baskerville Old Face" pitchFamily="18" charset="0"/>
            </a:endParaRPr>
          </a:p>
        </p:txBody>
      </p:sp>
    </p:spTree>
    <p:extLst>
      <p:ext uri="{BB962C8B-B14F-4D97-AF65-F5344CB8AC3E}">
        <p14:creationId xmlns:p14="http://schemas.microsoft.com/office/powerpoint/2010/main" val="1277917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flipH="1">
            <a:off x="304800" y="6226789"/>
            <a:ext cx="11514667"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xmlns="" id="{55630FFC-AE15-4532-8B6D-FB47964DF21D}"/>
              </a:ext>
            </a:extLst>
          </p:cNvPr>
          <p:cNvSpPr/>
          <p:nvPr/>
        </p:nvSpPr>
        <p:spPr>
          <a:xfrm>
            <a:off x="304799" y="6293371"/>
            <a:ext cx="7908472" cy="369332"/>
          </a:xfrm>
          <a:prstGeom prst="rect">
            <a:avLst/>
          </a:prstGeom>
        </p:spPr>
        <p:txBody>
          <a:bodyPr wrap="square">
            <a:spAutoFit/>
          </a:bodyPr>
          <a:lstStyle/>
          <a:p>
            <a:pPr>
              <a:defRPr/>
            </a:pPr>
            <a:r>
              <a:rPr lang="en-GB" dirty="0">
                <a:solidFill>
                  <a:prstClr val="black"/>
                </a:solidFill>
              </a:rPr>
              <a:t>University of </a:t>
            </a:r>
            <a:r>
              <a:rPr lang="en-GB" dirty="0" err="1">
                <a:solidFill>
                  <a:prstClr val="black"/>
                </a:solidFill>
              </a:rPr>
              <a:t>Basrah</a:t>
            </a:r>
            <a:r>
              <a:rPr lang="en-GB" dirty="0">
                <a:solidFill>
                  <a:prstClr val="black"/>
                </a:solidFill>
              </a:rPr>
              <a:t> </a:t>
            </a:r>
            <a:r>
              <a:rPr lang="en-GB" dirty="0" smtClean="0">
                <a:solidFill>
                  <a:prstClr val="black"/>
                </a:solidFill>
              </a:rPr>
              <a:t>–</a:t>
            </a:r>
            <a:r>
              <a:rPr lang="en-US" dirty="0" smtClean="0">
                <a:solidFill>
                  <a:prstClr val="black"/>
                </a:solidFill>
              </a:rPr>
              <a:t>College of Nursing</a:t>
            </a:r>
            <a:r>
              <a:rPr lang="en-GB" dirty="0" smtClean="0">
                <a:solidFill>
                  <a:prstClr val="black"/>
                </a:solidFill>
              </a:rPr>
              <a:t>– </a:t>
            </a:r>
            <a:r>
              <a:rPr lang="en-US" dirty="0" smtClean="0">
                <a:solidFill>
                  <a:prstClr val="black"/>
                </a:solidFill>
              </a:rPr>
              <a:t>Fundamentals of Nursing Department</a:t>
            </a:r>
            <a:endParaRPr lang="en-GB" dirty="0">
              <a:solidFill>
                <a:prstClr val="black"/>
              </a:solidFill>
            </a:endParaRPr>
          </a:p>
        </p:txBody>
      </p:sp>
      <p:sp>
        <p:nvSpPr>
          <p:cNvPr id="2" name="Rectangle 1">
            <a:extLst>
              <a:ext uri="{FF2B5EF4-FFF2-40B4-BE49-F238E27FC236}">
                <a16:creationId xmlns:a16="http://schemas.microsoft.com/office/drawing/2014/main" xmlns="" id="{470BEDE2-834B-4054-A0CF-92E47AC422C5}"/>
              </a:ext>
            </a:extLst>
          </p:cNvPr>
          <p:cNvSpPr/>
          <p:nvPr/>
        </p:nvSpPr>
        <p:spPr>
          <a:xfrm>
            <a:off x="1072243" y="697791"/>
            <a:ext cx="6053855" cy="823752"/>
          </a:xfrm>
          <a:prstGeom prst="rect">
            <a:avLst/>
          </a:prstGeom>
        </p:spPr>
        <p:txBody>
          <a:bodyPr wrap="square">
            <a:spAutoFit/>
          </a:bodyPr>
          <a:lstStyle/>
          <a:p>
            <a:pPr algn="just">
              <a:lnSpc>
                <a:spcPct val="150000"/>
              </a:lnSpc>
            </a:pPr>
            <a:r>
              <a:rPr lang="en-US" sz="3600" i="1" dirty="0">
                <a:solidFill>
                  <a:prstClr val="black"/>
                </a:solidFill>
                <a:latin typeface="Times New Roman" panose="02020603050405020304" pitchFamily="18" charset="0"/>
                <a:ea typeface="Times New Roman" panose="02020603050405020304" pitchFamily="18" charset="0"/>
              </a:rPr>
              <a:t> </a:t>
            </a:r>
            <a:endParaRPr lang="en-US" sz="3600" dirty="0">
              <a:solidFill>
                <a:prstClr val="black"/>
              </a:solidFill>
              <a:latin typeface="Times New Roman" panose="02020603050405020304" pitchFamily="18" charset="0"/>
              <a:ea typeface="Times New Roman" panose="02020603050405020304" pitchFamily="18" charset="0"/>
            </a:endParaRPr>
          </a:p>
        </p:txBody>
      </p:sp>
      <p:sp>
        <p:nvSpPr>
          <p:cNvPr id="3" name="Rectangle 2">
            <a:extLst>
              <a:ext uri="{FF2B5EF4-FFF2-40B4-BE49-F238E27FC236}">
                <a16:creationId xmlns:a16="http://schemas.microsoft.com/office/drawing/2014/main" xmlns="" id="{0E8ECB0A-E871-49EA-AC3D-4935CA47D8CE}"/>
              </a:ext>
            </a:extLst>
          </p:cNvPr>
          <p:cNvSpPr/>
          <p:nvPr/>
        </p:nvSpPr>
        <p:spPr>
          <a:xfrm>
            <a:off x="1072243" y="1721842"/>
            <a:ext cx="10276676" cy="723275"/>
          </a:xfrm>
          <a:prstGeom prst="rect">
            <a:avLst/>
          </a:prstGeom>
        </p:spPr>
        <p:txBody>
          <a:bodyPr wrap="square">
            <a:spAutoFit/>
          </a:bodyPr>
          <a:lstStyle/>
          <a:p>
            <a:pPr algn="just"/>
            <a:endParaRPr lang="en-US" sz="900" dirty="0">
              <a:solidFill>
                <a:srgbClr val="000000"/>
              </a:solidFill>
              <a:latin typeface="Arial" panose="020B0604020202020204" pitchFamily="34" charset="0"/>
            </a:endParaRPr>
          </a:p>
          <a:p>
            <a:pPr algn="just"/>
            <a:endParaRPr lang="en-US" sz="3200" dirty="0">
              <a:solidFill>
                <a:prstClr val="black"/>
              </a:solidFill>
            </a:endParaRPr>
          </a:p>
        </p:txBody>
      </p:sp>
      <p:sp>
        <p:nvSpPr>
          <p:cNvPr id="4" name="Rectangle 3">
            <a:extLst>
              <a:ext uri="{FF2B5EF4-FFF2-40B4-BE49-F238E27FC236}">
                <a16:creationId xmlns:a16="http://schemas.microsoft.com/office/drawing/2014/main" xmlns="" id="{6E0DCB15-13AD-4BE1-A7D3-5D96B79C870C}"/>
              </a:ext>
            </a:extLst>
          </p:cNvPr>
          <p:cNvSpPr/>
          <p:nvPr/>
        </p:nvSpPr>
        <p:spPr>
          <a:xfrm>
            <a:off x="10005392" y="6244625"/>
            <a:ext cx="2061126" cy="5016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black"/>
                </a:solidFill>
              </a:rPr>
              <a:t>14</a:t>
            </a:r>
            <a:endParaRPr lang="en-US" dirty="0">
              <a:solidFill>
                <a:prstClr val="black"/>
              </a:solidFill>
            </a:endParaRPr>
          </a:p>
        </p:txBody>
      </p:sp>
      <p:sp>
        <p:nvSpPr>
          <p:cNvPr id="5" name="مستطيل 4"/>
          <p:cNvSpPr/>
          <p:nvPr/>
        </p:nvSpPr>
        <p:spPr>
          <a:xfrm>
            <a:off x="766483" y="840514"/>
            <a:ext cx="11052984" cy="5662063"/>
          </a:xfrm>
          <a:prstGeom prst="rect">
            <a:avLst/>
          </a:prstGeom>
        </p:spPr>
        <p:txBody>
          <a:bodyPr wrap="square">
            <a:spAutoFit/>
          </a:bodyPr>
          <a:lstStyle/>
          <a:p>
            <a:pPr>
              <a:lnSpc>
                <a:spcPct val="115000"/>
              </a:lnSpc>
              <a:spcAft>
                <a:spcPts val="1000"/>
              </a:spcAft>
            </a:pPr>
            <a:r>
              <a:rPr lang="en-US" sz="2400" dirty="0" smtClean="0">
                <a:latin typeface="Times New Roman"/>
                <a:ea typeface="Calibri"/>
                <a:cs typeface="Arial"/>
              </a:rPr>
              <a:t>7-Provide frequent skin care; avoid use of soaps and alcohol-based lotions</a:t>
            </a:r>
          </a:p>
          <a:p>
            <a:pPr>
              <a:lnSpc>
                <a:spcPct val="115000"/>
              </a:lnSpc>
              <a:spcAft>
                <a:spcPts val="1000"/>
              </a:spcAft>
            </a:pPr>
            <a:r>
              <a:rPr lang="en-US" sz="2400" dirty="0" smtClean="0">
                <a:latin typeface="Times New Roman"/>
                <a:ea typeface="Calibri"/>
                <a:cs typeface="Arial"/>
              </a:rPr>
              <a:t>8-Restrict sodium as prescribed.</a:t>
            </a:r>
          </a:p>
          <a:p>
            <a:pPr>
              <a:lnSpc>
                <a:spcPct val="115000"/>
              </a:lnSpc>
              <a:spcAft>
                <a:spcPts val="1000"/>
              </a:spcAft>
            </a:pPr>
            <a:r>
              <a:rPr lang="en-US" sz="2400" dirty="0" smtClean="0">
                <a:latin typeface="Times New Roman"/>
                <a:ea typeface="Calibri"/>
                <a:cs typeface="Arial"/>
              </a:rPr>
              <a:t>9-Perform </a:t>
            </a:r>
            <a:r>
              <a:rPr lang="en-US" sz="2400" dirty="0">
                <a:latin typeface="Times New Roman"/>
                <a:ea typeface="Calibri"/>
                <a:cs typeface="Arial"/>
              </a:rPr>
              <a:t>range of motion exercises every 4 hours; elevate edematous extremities whenever possible</a:t>
            </a:r>
            <a:r>
              <a:rPr lang="en-US" sz="2400" dirty="0" smtClean="0">
                <a:latin typeface="Times New Roman"/>
                <a:ea typeface="Calibri"/>
                <a:cs typeface="Arial"/>
              </a:rPr>
              <a:t>.</a:t>
            </a:r>
          </a:p>
          <a:p>
            <a:pPr>
              <a:lnSpc>
                <a:spcPct val="115000"/>
              </a:lnSpc>
              <a:spcAft>
                <a:spcPts val="1000"/>
              </a:spcAft>
            </a:pPr>
            <a:r>
              <a:rPr lang="en-US" sz="2400" dirty="0" smtClean="0">
                <a:latin typeface="Times New Roman"/>
                <a:ea typeface="Calibri"/>
                <a:cs typeface="Arial"/>
              </a:rPr>
              <a:t>10-Observe </a:t>
            </a:r>
            <a:r>
              <a:rPr lang="en-US" sz="2400" dirty="0">
                <a:latin typeface="Times New Roman"/>
                <a:ea typeface="Calibri"/>
                <a:cs typeface="Arial"/>
              </a:rPr>
              <a:t>for hemorrhagic manifestations: ecchymosis, epistaxis, </a:t>
            </a:r>
            <a:r>
              <a:rPr lang="en-US" sz="2400" dirty="0" err="1">
                <a:latin typeface="Times New Roman"/>
                <a:ea typeface="Calibri"/>
                <a:cs typeface="Arial"/>
              </a:rPr>
              <a:t>petechiae</a:t>
            </a:r>
            <a:r>
              <a:rPr lang="en-US" sz="2400" dirty="0">
                <a:latin typeface="Times New Roman"/>
                <a:ea typeface="Calibri"/>
                <a:cs typeface="Arial"/>
              </a:rPr>
              <a:t>, and bleeding gums. </a:t>
            </a:r>
          </a:p>
          <a:p>
            <a:pPr>
              <a:lnSpc>
                <a:spcPct val="115000"/>
              </a:lnSpc>
              <a:spcAft>
                <a:spcPts val="1000"/>
              </a:spcAft>
            </a:pPr>
            <a:r>
              <a:rPr lang="en-US" sz="2400" dirty="0" smtClean="0">
                <a:latin typeface="Times New Roman"/>
                <a:ea typeface="Calibri"/>
                <a:cs typeface="Arial"/>
              </a:rPr>
              <a:t>11-Record </a:t>
            </a:r>
            <a:r>
              <a:rPr lang="en-US" sz="2400" dirty="0">
                <a:latin typeface="Times New Roman"/>
                <a:ea typeface="Calibri"/>
                <a:cs typeface="Arial"/>
              </a:rPr>
              <a:t>vital signs at frequent intervals, depending on patient acuity (every 1–4 hours).</a:t>
            </a:r>
          </a:p>
          <a:p>
            <a:pPr>
              <a:lnSpc>
                <a:spcPct val="115000"/>
              </a:lnSpc>
              <a:spcAft>
                <a:spcPts val="1000"/>
              </a:spcAft>
            </a:pPr>
            <a:r>
              <a:rPr lang="en-US" sz="2400" dirty="0" smtClean="0">
                <a:latin typeface="Times New Roman"/>
                <a:ea typeface="Calibri"/>
                <a:cs typeface="Arial"/>
              </a:rPr>
              <a:t>12-Administer </a:t>
            </a:r>
            <a:r>
              <a:rPr lang="en-US" sz="2400" dirty="0">
                <a:latin typeface="Times New Roman"/>
                <a:ea typeface="Calibri"/>
                <a:cs typeface="Arial"/>
              </a:rPr>
              <a:t>vitamin K as prescribed.</a:t>
            </a:r>
          </a:p>
          <a:p>
            <a:pPr>
              <a:lnSpc>
                <a:spcPct val="115000"/>
              </a:lnSpc>
              <a:spcAft>
                <a:spcPts val="1000"/>
              </a:spcAft>
            </a:pPr>
            <a:r>
              <a:rPr lang="en-US" sz="2400" dirty="0" smtClean="0">
                <a:latin typeface="Times New Roman"/>
                <a:ea typeface="Calibri"/>
                <a:cs typeface="Arial"/>
              </a:rPr>
              <a:t>13-Administer </a:t>
            </a:r>
            <a:r>
              <a:rPr lang="en-US" sz="2400" dirty="0">
                <a:latin typeface="Times New Roman"/>
                <a:ea typeface="Calibri"/>
                <a:cs typeface="Arial"/>
              </a:rPr>
              <a:t>medications carefully; monitor for side effects.</a:t>
            </a:r>
          </a:p>
          <a:p>
            <a:pPr>
              <a:lnSpc>
                <a:spcPct val="115000"/>
              </a:lnSpc>
              <a:spcAft>
                <a:spcPts val="1000"/>
              </a:spcAft>
            </a:pPr>
            <a:endParaRPr lang="en-US" sz="2400" b="1" dirty="0">
              <a:latin typeface="Times New Roman"/>
              <a:ea typeface="Calibri"/>
              <a:cs typeface="Arial"/>
            </a:endParaRPr>
          </a:p>
        </p:txBody>
      </p:sp>
    </p:spTree>
    <p:extLst>
      <p:ext uri="{BB962C8B-B14F-4D97-AF65-F5344CB8AC3E}">
        <p14:creationId xmlns:p14="http://schemas.microsoft.com/office/powerpoint/2010/main" val="1277917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flipH="1">
            <a:off x="304800" y="6226789"/>
            <a:ext cx="11514667"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xmlns="" id="{55630FFC-AE15-4532-8B6D-FB47964DF21D}"/>
              </a:ext>
            </a:extLst>
          </p:cNvPr>
          <p:cNvSpPr/>
          <p:nvPr/>
        </p:nvSpPr>
        <p:spPr>
          <a:xfrm>
            <a:off x="304799" y="6293371"/>
            <a:ext cx="7908472" cy="369332"/>
          </a:xfrm>
          <a:prstGeom prst="rect">
            <a:avLst/>
          </a:prstGeom>
        </p:spPr>
        <p:txBody>
          <a:bodyPr wrap="square">
            <a:spAutoFit/>
          </a:bodyPr>
          <a:lstStyle/>
          <a:p>
            <a:pPr>
              <a:defRPr/>
            </a:pPr>
            <a:r>
              <a:rPr lang="en-GB" dirty="0">
                <a:solidFill>
                  <a:prstClr val="black"/>
                </a:solidFill>
              </a:rPr>
              <a:t>University of </a:t>
            </a:r>
            <a:r>
              <a:rPr lang="en-GB" dirty="0" err="1">
                <a:solidFill>
                  <a:prstClr val="black"/>
                </a:solidFill>
              </a:rPr>
              <a:t>Basrah</a:t>
            </a:r>
            <a:r>
              <a:rPr lang="en-GB" dirty="0">
                <a:solidFill>
                  <a:prstClr val="black"/>
                </a:solidFill>
              </a:rPr>
              <a:t> </a:t>
            </a:r>
            <a:r>
              <a:rPr lang="en-GB" dirty="0" smtClean="0">
                <a:solidFill>
                  <a:prstClr val="black"/>
                </a:solidFill>
              </a:rPr>
              <a:t>–</a:t>
            </a:r>
            <a:r>
              <a:rPr lang="en-US" dirty="0" smtClean="0">
                <a:solidFill>
                  <a:prstClr val="black"/>
                </a:solidFill>
              </a:rPr>
              <a:t>College of Nursing</a:t>
            </a:r>
            <a:r>
              <a:rPr lang="en-GB" dirty="0" smtClean="0">
                <a:solidFill>
                  <a:prstClr val="black"/>
                </a:solidFill>
              </a:rPr>
              <a:t>– </a:t>
            </a:r>
            <a:r>
              <a:rPr lang="en-US" dirty="0" smtClean="0">
                <a:solidFill>
                  <a:prstClr val="black"/>
                </a:solidFill>
              </a:rPr>
              <a:t>Fundamentals of Nursing Department</a:t>
            </a:r>
            <a:endParaRPr lang="en-GB" dirty="0">
              <a:solidFill>
                <a:prstClr val="black"/>
              </a:solidFill>
            </a:endParaRPr>
          </a:p>
        </p:txBody>
      </p:sp>
      <p:sp>
        <p:nvSpPr>
          <p:cNvPr id="2" name="Rectangle 1">
            <a:extLst>
              <a:ext uri="{FF2B5EF4-FFF2-40B4-BE49-F238E27FC236}">
                <a16:creationId xmlns:a16="http://schemas.microsoft.com/office/drawing/2014/main" xmlns="" id="{470BEDE2-834B-4054-A0CF-92E47AC422C5}"/>
              </a:ext>
            </a:extLst>
          </p:cNvPr>
          <p:cNvSpPr/>
          <p:nvPr/>
        </p:nvSpPr>
        <p:spPr>
          <a:xfrm>
            <a:off x="1072242" y="1109667"/>
            <a:ext cx="6053855" cy="1687963"/>
          </a:xfrm>
          <a:prstGeom prst="rect">
            <a:avLst/>
          </a:prstGeom>
        </p:spPr>
        <p:txBody>
          <a:bodyPr wrap="square">
            <a:spAutoFit/>
          </a:bodyPr>
          <a:lstStyle/>
          <a:p>
            <a:pPr marL="457200" indent="-457200" algn="just">
              <a:lnSpc>
                <a:spcPct val="150000"/>
              </a:lnSpc>
              <a:buFont typeface="+mj-lt"/>
              <a:buAutoNum type="arabicPeriod"/>
            </a:pPr>
            <a:r>
              <a:rPr lang="en-US" sz="2400" dirty="0" smtClean="0">
                <a:solidFill>
                  <a:prstClr val="black"/>
                </a:solidFill>
                <a:latin typeface="Times New Roman" panose="02020603050405020304" pitchFamily="18" charset="0"/>
                <a:ea typeface="Times New Roman" panose="02020603050405020304" pitchFamily="18" charset="0"/>
              </a:rPr>
              <a:t> </a:t>
            </a:r>
            <a:r>
              <a:rPr lang="en-US" sz="2400" dirty="0">
                <a:solidFill>
                  <a:prstClr val="black"/>
                </a:solidFill>
                <a:latin typeface="Times New Roman" panose="02020603050405020304" pitchFamily="18" charset="0"/>
                <a:ea typeface="Times New Roman" panose="02020603050405020304" pitchFamily="18" charset="0"/>
              </a:rPr>
              <a:t>Bleeding and hemorrhage </a:t>
            </a:r>
          </a:p>
          <a:p>
            <a:pPr marL="457200" indent="-457200" algn="just">
              <a:lnSpc>
                <a:spcPct val="150000"/>
              </a:lnSpc>
              <a:buFont typeface="+mj-lt"/>
              <a:buAutoNum type="arabicPeriod"/>
            </a:pPr>
            <a:r>
              <a:rPr lang="en-US" sz="2400" dirty="0" smtClean="0">
                <a:solidFill>
                  <a:prstClr val="black"/>
                </a:solidFill>
                <a:latin typeface="Times New Roman" panose="02020603050405020304" pitchFamily="18" charset="0"/>
                <a:ea typeface="Times New Roman" panose="02020603050405020304" pitchFamily="18" charset="0"/>
              </a:rPr>
              <a:t> </a:t>
            </a:r>
            <a:r>
              <a:rPr lang="en-US" sz="2400" dirty="0">
                <a:solidFill>
                  <a:prstClr val="black"/>
                </a:solidFill>
                <a:latin typeface="Times New Roman" panose="02020603050405020304" pitchFamily="18" charset="0"/>
                <a:ea typeface="Times New Roman" panose="02020603050405020304" pitchFamily="18" charset="0"/>
              </a:rPr>
              <a:t>Hepatic encephalopathy </a:t>
            </a:r>
          </a:p>
          <a:p>
            <a:pPr marL="457200" indent="-457200" algn="just">
              <a:lnSpc>
                <a:spcPct val="150000"/>
              </a:lnSpc>
              <a:buFont typeface="+mj-lt"/>
              <a:buAutoNum type="arabicPeriod"/>
            </a:pPr>
            <a:r>
              <a:rPr lang="en-US" sz="2400" dirty="0" smtClean="0">
                <a:solidFill>
                  <a:prstClr val="black"/>
                </a:solidFill>
                <a:latin typeface="Times New Roman" panose="02020603050405020304" pitchFamily="18" charset="0"/>
                <a:ea typeface="Times New Roman" panose="02020603050405020304" pitchFamily="18" charset="0"/>
              </a:rPr>
              <a:t>Fluid </a:t>
            </a:r>
            <a:r>
              <a:rPr lang="en-US" sz="2400" dirty="0">
                <a:solidFill>
                  <a:prstClr val="black"/>
                </a:solidFill>
                <a:latin typeface="Times New Roman" panose="02020603050405020304" pitchFamily="18" charset="0"/>
                <a:ea typeface="Times New Roman" panose="02020603050405020304" pitchFamily="18" charset="0"/>
              </a:rPr>
              <a:t>volume </a:t>
            </a:r>
            <a:r>
              <a:rPr lang="en-US" sz="2400" dirty="0" smtClean="0">
                <a:solidFill>
                  <a:prstClr val="black"/>
                </a:solidFill>
                <a:latin typeface="Times New Roman" panose="02020603050405020304" pitchFamily="18" charset="0"/>
                <a:ea typeface="Times New Roman" panose="02020603050405020304" pitchFamily="18" charset="0"/>
              </a:rPr>
              <a:t>excess</a:t>
            </a:r>
            <a:r>
              <a:rPr lang="en-US" sz="2400" dirty="0">
                <a:solidFill>
                  <a:prstClr val="black"/>
                </a:solidFill>
                <a:latin typeface="Times New Roman" panose="02020603050405020304" pitchFamily="18" charset="0"/>
                <a:ea typeface="Times New Roman" panose="02020603050405020304" pitchFamily="18" charset="0"/>
              </a:rPr>
              <a:t> </a:t>
            </a:r>
          </a:p>
        </p:txBody>
      </p:sp>
      <p:sp>
        <p:nvSpPr>
          <p:cNvPr id="3" name="Rectangle 2">
            <a:extLst>
              <a:ext uri="{FF2B5EF4-FFF2-40B4-BE49-F238E27FC236}">
                <a16:creationId xmlns:a16="http://schemas.microsoft.com/office/drawing/2014/main" xmlns="" id="{0E8ECB0A-E871-49EA-AC3D-4935CA47D8CE}"/>
              </a:ext>
            </a:extLst>
          </p:cNvPr>
          <p:cNvSpPr/>
          <p:nvPr/>
        </p:nvSpPr>
        <p:spPr>
          <a:xfrm>
            <a:off x="1072243" y="1721842"/>
            <a:ext cx="10276676" cy="723275"/>
          </a:xfrm>
          <a:prstGeom prst="rect">
            <a:avLst/>
          </a:prstGeom>
        </p:spPr>
        <p:txBody>
          <a:bodyPr wrap="square">
            <a:spAutoFit/>
          </a:bodyPr>
          <a:lstStyle/>
          <a:p>
            <a:pPr algn="just"/>
            <a:endParaRPr lang="en-US" sz="900" dirty="0">
              <a:solidFill>
                <a:srgbClr val="000000"/>
              </a:solidFill>
              <a:latin typeface="Arial" panose="020B0604020202020204" pitchFamily="34" charset="0"/>
            </a:endParaRPr>
          </a:p>
          <a:p>
            <a:pPr algn="just"/>
            <a:endParaRPr lang="en-US" sz="3200" dirty="0">
              <a:solidFill>
                <a:prstClr val="black"/>
              </a:solidFill>
            </a:endParaRPr>
          </a:p>
        </p:txBody>
      </p:sp>
      <p:sp>
        <p:nvSpPr>
          <p:cNvPr id="4" name="Rectangle 3">
            <a:extLst>
              <a:ext uri="{FF2B5EF4-FFF2-40B4-BE49-F238E27FC236}">
                <a16:creationId xmlns:a16="http://schemas.microsoft.com/office/drawing/2014/main" xmlns="" id="{6E0DCB15-13AD-4BE1-A7D3-5D96B79C870C}"/>
              </a:ext>
            </a:extLst>
          </p:cNvPr>
          <p:cNvSpPr/>
          <p:nvPr/>
        </p:nvSpPr>
        <p:spPr>
          <a:xfrm>
            <a:off x="10005392" y="6244625"/>
            <a:ext cx="2061126" cy="5016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black"/>
                </a:solidFill>
              </a:rPr>
              <a:t>15</a:t>
            </a:r>
            <a:endParaRPr lang="en-US" dirty="0">
              <a:solidFill>
                <a:prstClr val="black"/>
              </a:solidFill>
            </a:endParaRPr>
          </a:p>
        </p:txBody>
      </p:sp>
      <p:sp>
        <p:nvSpPr>
          <p:cNvPr id="5" name="مستطيل 4"/>
          <p:cNvSpPr/>
          <p:nvPr/>
        </p:nvSpPr>
        <p:spPr>
          <a:xfrm>
            <a:off x="3644153" y="232954"/>
            <a:ext cx="5298141" cy="5170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ctr">
              <a:lnSpc>
                <a:spcPct val="115000"/>
              </a:lnSpc>
              <a:spcAft>
                <a:spcPts val="1000"/>
              </a:spcAft>
            </a:pPr>
            <a:r>
              <a:rPr lang="en-US" sz="2400" b="1" dirty="0">
                <a:latin typeface="Times New Roman"/>
                <a:ea typeface="Calibri"/>
                <a:cs typeface="Arial"/>
              </a:rPr>
              <a:t>Potential Complications</a:t>
            </a:r>
            <a:endParaRPr lang="en-US" sz="1600" b="1" dirty="0">
              <a:ea typeface="Calibri"/>
              <a:cs typeface="Arial"/>
            </a:endParaRPr>
          </a:p>
        </p:txBody>
      </p:sp>
    </p:spTree>
    <p:extLst>
      <p:ext uri="{BB962C8B-B14F-4D97-AF65-F5344CB8AC3E}">
        <p14:creationId xmlns:p14="http://schemas.microsoft.com/office/powerpoint/2010/main" val="1277917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flipH="1">
            <a:off x="304800" y="6226789"/>
            <a:ext cx="11514667"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xmlns="" id="{55630FFC-AE15-4532-8B6D-FB47964DF21D}"/>
              </a:ext>
            </a:extLst>
          </p:cNvPr>
          <p:cNvSpPr/>
          <p:nvPr/>
        </p:nvSpPr>
        <p:spPr>
          <a:xfrm>
            <a:off x="304799" y="6293371"/>
            <a:ext cx="7908472" cy="369332"/>
          </a:xfrm>
          <a:prstGeom prst="rect">
            <a:avLst/>
          </a:prstGeom>
        </p:spPr>
        <p:txBody>
          <a:bodyPr wrap="square">
            <a:spAutoFit/>
          </a:bodyPr>
          <a:lstStyle/>
          <a:p>
            <a:pPr>
              <a:defRPr/>
            </a:pPr>
            <a:r>
              <a:rPr lang="en-GB" dirty="0">
                <a:solidFill>
                  <a:prstClr val="black"/>
                </a:solidFill>
              </a:rPr>
              <a:t>University of </a:t>
            </a:r>
            <a:r>
              <a:rPr lang="en-GB" dirty="0" err="1">
                <a:solidFill>
                  <a:prstClr val="black"/>
                </a:solidFill>
              </a:rPr>
              <a:t>Basrah</a:t>
            </a:r>
            <a:r>
              <a:rPr lang="en-GB" dirty="0">
                <a:solidFill>
                  <a:prstClr val="black"/>
                </a:solidFill>
              </a:rPr>
              <a:t> </a:t>
            </a:r>
            <a:r>
              <a:rPr lang="en-GB" dirty="0" smtClean="0">
                <a:solidFill>
                  <a:prstClr val="black"/>
                </a:solidFill>
              </a:rPr>
              <a:t>–</a:t>
            </a:r>
            <a:r>
              <a:rPr lang="en-US" dirty="0" smtClean="0">
                <a:solidFill>
                  <a:prstClr val="black"/>
                </a:solidFill>
              </a:rPr>
              <a:t>College of Nursing</a:t>
            </a:r>
            <a:r>
              <a:rPr lang="en-GB" dirty="0" smtClean="0">
                <a:solidFill>
                  <a:prstClr val="black"/>
                </a:solidFill>
              </a:rPr>
              <a:t>– </a:t>
            </a:r>
            <a:r>
              <a:rPr lang="en-US" dirty="0" smtClean="0">
                <a:solidFill>
                  <a:prstClr val="black"/>
                </a:solidFill>
              </a:rPr>
              <a:t>Fundamentals of Nursing Department</a:t>
            </a:r>
            <a:endParaRPr lang="en-GB" dirty="0">
              <a:solidFill>
                <a:prstClr val="black"/>
              </a:solidFill>
            </a:endParaRPr>
          </a:p>
        </p:txBody>
      </p:sp>
      <p:sp>
        <p:nvSpPr>
          <p:cNvPr id="2" name="Rectangle 1">
            <a:extLst>
              <a:ext uri="{FF2B5EF4-FFF2-40B4-BE49-F238E27FC236}">
                <a16:creationId xmlns:a16="http://schemas.microsoft.com/office/drawing/2014/main" xmlns="" id="{470BEDE2-834B-4054-A0CF-92E47AC422C5}"/>
              </a:ext>
            </a:extLst>
          </p:cNvPr>
          <p:cNvSpPr/>
          <p:nvPr/>
        </p:nvSpPr>
        <p:spPr>
          <a:xfrm>
            <a:off x="2901043" y="395237"/>
            <a:ext cx="6053855" cy="742511"/>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ctr">
              <a:lnSpc>
                <a:spcPct val="150000"/>
              </a:lnSpc>
            </a:pPr>
            <a:r>
              <a:rPr lang="en-US" sz="3200" dirty="0" smtClean="0">
                <a:solidFill>
                  <a:prstClr val="black"/>
                </a:solidFill>
                <a:latin typeface="Times New Roman" panose="02020603050405020304" pitchFamily="18" charset="0"/>
                <a:ea typeface="Times New Roman" panose="02020603050405020304" pitchFamily="18" charset="0"/>
              </a:rPr>
              <a:t>  Anatomy Of The Gallbladder</a:t>
            </a:r>
            <a:endParaRPr lang="en-US" sz="3200" dirty="0">
              <a:solidFill>
                <a:prstClr val="black"/>
              </a:solidFill>
              <a:latin typeface="Times New Roman" panose="02020603050405020304" pitchFamily="18" charset="0"/>
              <a:ea typeface="Times New Roman" panose="02020603050405020304" pitchFamily="18" charset="0"/>
            </a:endParaRPr>
          </a:p>
        </p:txBody>
      </p:sp>
      <p:sp>
        <p:nvSpPr>
          <p:cNvPr id="3" name="Rectangle 2">
            <a:extLst>
              <a:ext uri="{FF2B5EF4-FFF2-40B4-BE49-F238E27FC236}">
                <a16:creationId xmlns:a16="http://schemas.microsoft.com/office/drawing/2014/main" xmlns="" id="{0E8ECB0A-E871-49EA-AC3D-4935CA47D8CE}"/>
              </a:ext>
            </a:extLst>
          </p:cNvPr>
          <p:cNvSpPr/>
          <p:nvPr/>
        </p:nvSpPr>
        <p:spPr>
          <a:xfrm>
            <a:off x="1072243" y="1721842"/>
            <a:ext cx="10276676" cy="723275"/>
          </a:xfrm>
          <a:prstGeom prst="rect">
            <a:avLst/>
          </a:prstGeom>
        </p:spPr>
        <p:txBody>
          <a:bodyPr wrap="square">
            <a:spAutoFit/>
          </a:bodyPr>
          <a:lstStyle/>
          <a:p>
            <a:pPr algn="just"/>
            <a:endParaRPr lang="en-US" sz="900" dirty="0">
              <a:solidFill>
                <a:srgbClr val="000000"/>
              </a:solidFill>
              <a:latin typeface="Arial" panose="020B0604020202020204" pitchFamily="34" charset="0"/>
            </a:endParaRPr>
          </a:p>
          <a:p>
            <a:pPr algn="just"/>
            <a:endParaRPr lang="en-US" sz="3200" dirty="0">
              <a:solidFill>
                <a:prstClr val="black"/>
              </a:solidFill>
            </a:endParaRPr>
          </a:p>
        </p:txBody>
      </p:sp>
      <p:sp>
        <p:nvSpPr>
          <p:cNvPr id="4" name="Rectangle 3">
            <a:extLst>
              <a:ext uri="{FF2B5EF4-FFF2-40B4-BE49-F238E27FC236}">
                <a16:creationId xmlns:a16="http://schemas.microsoft.com/office/drawing/2014/main" xmlns="" id="{6E0DCB15-13AD-4BE1-A7D3-5D96B79C870C}"/>
              </a:ext>
            </a:extLst>
          </p:cNvPr>
          <p:cNvSpPr/>
          <p:nvPr/>
        </p:nvSpPr>
        <p:spPr>
          <a:xfrm>
            <a:off x="10005392" y="6244625"/>
            <a:ext cx="2061126" cy="5016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black"/>
                </a:solidFill>
              </a:rPr>
              <a:t>16</a:t>
            </a:r>
            <a:endParaRPr lang="en-US" dirty="0">
              <a:solidFill>
                <a:prstClr val="black"/>
              </a:solidFill>
            </a:endParaRPr>
          </a:p>
        </p:txBody>
      </p:sp>
      <p:sp>
        <p:nvSpPr>
          <p:cNvPr id="5" name="مستطيل 4"/>
          <p:cNvSpPr/>
          <p:nvPr/>
        </p:nvSpPr>
        <p:spPr>
          <a:xfrm>
            <a:off x="941293" y="1721842"/>
            <a:ext cx="10094661" cy="3490186"/>
          </a:xfrm>
          <a:prstGeom prst="rect">
            <a:avLst/>
          </a:prstGeom>
        </p:spPr>
        <p:txBody>
          <a:bodyPr wrap="square">
            <a:spAutoFit/>
          </a:bodyPr>
          <a:lstStyle/>
          <a:p>
            <a:pPr marL="274320" lvl="0" indent="-274320">
              <a:lnSpc>
                <a:spcPct val="150000"/>
              </a:lnSpc>
              <a:spcBef>
                <a:spcPct val="20000"/>
              </a:spcBef>
              <a:buClr>
                <a:srgbClr val="AA2B1E"/>
              </a:buClr>
              <a:buSzPct val="85000"/>
              <a:buFont typeface="Wingdings" pitchFamily="2" charset="2"/>
              <a:buChar char="Ø"/>
            </a:pPr>
            <a:r>
              <a:rPr lang="en-US" sz="2400" dirty="0">
                <a:solidFill>
                  <a:prstClr val="black"/>
                </a:solidFill>
                <a:latin typeface="Baskerville Old Face" pitchFamily="18" charset="0"/>
              </a:rPr>
              <a:t>The gallbladder, a pear-shaped, hollow, saclike organ that is 7.5 to 10 cm (3 to 4 inches) long, lies in a shallow depression on the inferior surface of the liver, to which it is attached by loose connective tissue. </a:t>
            </a:r>
          </a:p>
          <a:p>
            <a:pPr marL="274320" lvl="0" indent="-274320">
              <a:lnSpc>
                <a:spcPct val="150000"/>
              </a:lnSpc>
              <a:spcBef>
                <a:spcPct val="20000"/>
              </a:spcBef>
              <a:buClr>
                <a:srgbClr val="AA2B1E"/>
              </a:buClr>
              <a:buSzPct val="85000"/>
              <a:buFont typeface="Wingdings" pitchFamily="2" charset="2"/>
              <a:buChar char="Ø"/>
            </a:pPr>
            <a:r>
              <a:rPr lang="en-US" sz="2400" dirty="0">
                <a:solidFill>
                  <a:prstClr val="black"/>
                </a:solidFill>
                <a:latin typeface="Baskerville Old Face" pitchFamily="18" charset="0"/>
              </a:rPr>
              <a:t>The capacity of the gallbladder is 30 to 50 mL of bile. Its wall is composed largely of smooth muscle. The gallbladder is connected to the common bile duct by the cystic </a:t>
            </a:r>
            <a:r>
              <a:rPr lang="en-US" sz="2400" dirty="0" smtClean="0">
                <a:solidFill>
                  <a:prstClr val="black"/>
                </a:solidFill>
                <a:latin typeface="Baskerville Old Face" pitchFamily="18" charset="0"/>
              </a:rPr>
              <a:t>duct.</a:t>
            </a:r>
            <a:endParaRPr lang="ar-IQ" sz="2400" dirty="0">
              <a:solidFill>
                <a:prstClr val="black"/>
              </a:solidFill>
              <a:latin typeface="Baskerville Old Face" pitchFamily="18" charset="0"/>
            </a:endParaRPr>
          </a:p>
        </p:txBody>
      </p:sp>
    </p:spTree>
    <p:extLst>
      <p:ext uri="{BB962C8B-B14F-4D97-AF65-F5344CB8AC3E}">
        <p14:creationId xmlns:p14="http://schemas.microsoft.com/office/powerpoint/2010/main" val="1277917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flipH="1">
            <a:off x="304800" y="6226789"/>
            <a:ext cx="11514667"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xmlns="" id="{55630FFC-AE15-4532-8B6D-FB47964DF21D}"/>
              </a:ext>
            </a:extLst>
          </p:cNvPr>
          <p:cNvSpPr/>
          <p:nvPr/>
        </p:nvSpPr>
        <p:spPr>
          <a:xfrm>
            <a:off x="304799" y="6293371"/>
            <a:ext cx="7908472" cy="369332"/>
          </a:xfrm>
          <a:prstGeom prst="rect">
            <a:avLst/>
          </a:prstGeom>
        </p:spPr>
        <p:txBody>
          <a:bodyPr wrap="square">
            <a:spAutoFit/>
          </a:bodyPr>
          <a:lstStyle/>
          <a:p>
            <a:pPr>
              <a:defRPr/>
            </a:pPr>
            <a:r>
              <a:rPr lang="en-GB" dirty="0">
                <a:solidFill>
                  <a:prstClr val="black"/>
                </a:solidFill>
              </a:rPr>
              <a:t>University of </a:t>
            </a:r>
            <a:r>
              <a:rPr lang="en-GB" dirty="0" err="1">
                <a:solidFill>
                  <a:prstClr val="black"/>
                </a:solidFill>
              </a:rPr>
              <a:t>Basrah</a:t>
            </a:r>
            <a:r>
              <a:rPr lang="en-GB" dirty="0">
                <a:solidFill>
                  <a:prstClr val="black"/>
                </a:solidFill>
              </a:rPr>
              <a:t> </a:t>
            </a:r>
            <a:r>
              <a:rPr lang="en-GB" dirty="0" smtClean="0">
                <a:solidFill>
                  <a:prstClr val="black"/>
                </a:solidFill>
              </a:rPr>
              <a:t>–</a:t>
            </a:r>
            <a:r>
              <a:rPr lang="en-US" dirty="0" smtClean="0">
                <a:solidFill>
                  <a:prstClr val="black"/>
                </a:solidFill>
              </a:rPr>
              <a:t>College of Nursing</a:t>
            </a:r>
            <a:r>
              <a:rPr lang="en-GB" dirty="0" smtClean="0">
                <a:solidFill>
                  <a:prstClr val="black"/>
                </a:solidFill>
              </a:rPr>
              <a:t>– </a:t>
            </a:r>
            <a:r>
              <a:rPr lang="en-US" dirty="0" smtClean="0">
                <a:solidFill>
                  <a:prstClr val="black"/>
                </a:solidFill>
              </a:rPr>
              <a:t>Fundamentals of Nursing Department</a:t>
            </a:r>
            <a:endParaRPr lang="en-GB" dirty="0">
              <a:solidFill>
                <a:prstClr val="black"/>
              </a:solidFill>
            </a:endParaRPr>
          </a:p>
        </p:txBody>
      </p:sp>
      <p:sp>
        <p:nvSpPr>
          <p:cNvPr id="2" name="Rectangle 1">
            <a:extLst>
              <a:ext uri="{FF2B5EF4-FFF2-40B4-BE49-F238E27FC236}">
                <a16:creationId xmlns:a16="http://schemas.microsoft.com/office/drawing/2014/main" xmlns="" id="{470BEDE2-834B-4054-A0CF-92E47AC422C5}"/>
              </a:ext>
            </a:extLst>
          </p:cNvPr>
          <p:cNvSpPr/>
          <p:nvPr/>
        </p:nvSpPr>
        <p:spPr>
          <a:xfrm>
            <a:off x="1072243" y="697791"/>
            <a:ext cx="6053855" cy="823752"/>
          </a:xfrm>
          <a:prstGeom prst="rect">
            <a:avLst/>
          </a:prstGeom>
        </p:spPr>
        <p:txBody>
          <a:bodyPr wrap="square">
            <a:spAutoFit/>
          </a:bodyPr>
          <a:lstStyle/>
          <a:p>
            <a:pPr algn="just">
              <a:lnSpc>
                <a:spcPct val="150000"/>
              </a:lnSpc>
            </a:pPr>
            <a:r>
              <a:rPr lang="en-US" sz="3600" i="1" dirty="0">
                <a:solidFill>
                  <a:prstClr val="black"/>
                </a:solidFill>
                <a:latin typeface="Times New Roman" panose="02020603050405020304" pitchFamily="18" charset="0"/>
                <a:ea typeface="Times New Roman" panose="02020603050405020304" pitchFamily="18" charset="0"/>
              </a:rPr>
              <a:t> </a:t>
            </a:r>
            <a:endParaRPr lang="en-US" sz="3600" dirty="0">
              <a:solidFill>
                <a:prstClr val="black"/>
              </a:solidFill>
              <a:latin typeface="Times New Roman" panose="02020603050405020304" pitchFamily="18" charset="0"/>
              <a:ea typeface="Times New Roman" panose="02020603050405020304" pitchFamily="18" charset="0"/>
            </a:endParaRPr>
          </a:p>
        </p:txBody>
      </p:sp>
      <p:sp>
        <p:nvSpPr>
          <p:cNvPr id="3" name="Rectangle 2">
            <a:extLst>
              <a:ext uri="{FF2B5EF4-FFF2-40B4-BE49-F238E27FC236}">
                <a16:creationId xmlns:a16="http://schemas.microsoft.com/office/drawing/2014/main" xmlns="" id="{0E8ECB0A-E871-49EA-AC3D-4935CA47D8CE}"/>
              </a:ext>
            </a:extLst>
          </p:cNvPr>
          <p:cNvSpPr/>
          <p:nvPr/>
        </p:nvSpPr>
        <p:spPr>
          <a:xfrm>
            <a:off x="1072243" y="1360204"/>
            <a:ext cx="10276676" cy="723275"/>
          </a:xfrm>
          <a:prstGeom prst="rect">
            <a:avLst/>
          </a:prstGeom>
        </p:spPr>
        <p:txBody>
          <a:bodyPr wrap="square">
            <a:spAutoFit/>
          </a:bodyPr>
          <a:lstStyle/>
          <a:p>
            <a:pPr algn="just"/>
            <a:endParaRPr lang="en-US" sz="900" dirty="0">
              <a:solidFill>
                <a:srgbClr val="000000"/>
              </a:solidFill>
              <a:latin typeface="Arial" panose="020B0604020202020204" pitchFamily="34" charset="0"/>
            </a:endParaRPr>
          </a:p>
          <a:p>
            <a:pPr algn="just"/>
            <a:endParaRPr lang="en-US" sz="3200" dirty="0">
              <a:solidFill>
                <a:prstClr val="black"/>
              </a:solidFill>
            </a:endParaRPr>
          </a:p>
        </p:txBody>
      </p:sp>
      <p:sp>
        <p:nvSpPr>
          <p:cNvPr id="4" name="Rectangle 3">
            <a:extLst>
              <a:ext uri="{FF2B5EF4-FFF2-40B4-BE49-F238E27FC236}">
                <a16:creationId xmlns:a16="http://schemas.microsoft.com/office/drawing/2014/main" xmlns="" id="{6E0DCB15-13AD-4BE1-A7D3-5D96B79C870C}"/>
              </a:ext>
            </a:extLst>
          </p:cNvPr>
          <p:cNvSpPr/>
          <p:nvPr/>
        </p:nvSpPr>
        <p:spPr>
          <a:xfrm>
            <a:off x="10005392" y="6244625"/>
            <a:ext cx="2061126" cy="5016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black"/>
                </a:solidFill>
              </a:rPr>
              <a:t>17</a:t>
            </a:r>
            <a:endParaRPr lang="en-US" dirty="0">
              <a:solidFill>
                <a:prstClr val="black"/>
              </a:solidFill>
            </a:endParaRPr>
          </a:p>
        </p:txBody>
      </p:sp>
      <p:sp>
        <p:nvSpPr>
          <p:cNvPr id="5" name="مستطيل 4"/>
          <p:cNvSpPr/>
          <p:nvPr/>
        </p:nvSpPr>
        <p:spPr>
          <a:xfrm>
            <a:off x="3402886" y="294713"/>
            <a:ext cx="6602506" cy="658642"/>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ctr">
              <a:lnSpc>
                <a:spcPct val="115000"/>
              </a:lnSpc>
              <a:spcAft>
                <a:spcPts val="1000"/>
              </a:spcAft>
            </a:pPr>
            <a:r>
              <a:rPr lang="en-US" sz="3200" dirty="0">
                <a:solidFill>
                  <a:prstClr val="black"/>
                </a:solidFill>
                <a:latin typeface="Baskerville Old Face" pitchFamily="18" charset="0"/>
                <a:ea typeface="+mj-ea"/>
                <a:cs typeface="+mj-cs"/>
              </a:rPr>
              <a:t>The gallbladder functions</a:t>
            </a:r>
            <a:endParaRPr lang="en-US" sz="3200" dirty="0">
              <a:latin typeface="Baskerville Old Face" pitchFamily="18" charset="0"/>
              <a:ea typeface="Calibri"/>
              <a:cs typeface="Arial"/>
            </a:endParaRPr>
          </a:p>
        </p:txBody>
      </p:sp>
      <p:sp>
        <p:nvSpPr>
          <p:cNvPr id="6" name="Rectangle 5"/>
          <p:cNvSpPr/>
          <p:nvPr/>
        </p:nvSpPr>
        <p:spPr>
          <a:xfrm>
            <a:off x="712693" y="1223682"/>
            <a:ext cx="9735671" cy="3416320"/>
          </a:xfrm>
          <a:prstGeom prst="rect">
            <a:avLst/>
          </a:prstGeom>
        </p:spPr>
        <p:txBody>
          <a:bodyPr wrap="square">
            <a:spAutoFit/>
          </a:bodyPr>
          <a:lstStyle/>
          <a:p>
            <a:pPr>
              <a:lnSpc>
                <a:spcPct val="150000"/>
              </a:lnSpc>
            </a:pPr>
            <a:r>
              <a:rPr lang="en-US" sz="2400" dirty="0">
                <a:latin typeface="Baskerville Old Face" pitchFamily="18" charset="0"/>
              </a:rPr>
              <a:t>The gallbladder functions as a storage depot for bile. Between meals, when the sphincter of </a:t>
            </a:r>
            <a:r>
              <a:rPr lang="en-US" sz="2400" dirty="0" err="1">
                <a:latin typeface="Baskerville Old Face" pitchFamily="18" charset="0"/>
              </a:rPr>
              <a:t>Oddi</a:t>
            </a:r>
            <a:r>
              <a:rPr lang="en-US" sz="2400" dirty="0">
                <a:latin typeface="Baskerville Old Face" pitchFamily="18" charset="0"/>
              </a:rPr>
              <a:t> is closed, bile produced by the </a:t>
            </a:r>
            <a:r>
              <a:rPr lang="en-US" sz="2400" dirty="0" smtClean="0">
                <a:latin typeface="Baskerville Old Face" pitchFamily="18" charset="0"/>
              </a:rPr>
              <a:t>hepatocytes enters </a:t>
            </a:r>
            <a:r>
              <a:rPr lang="en-US" sz="2400" dirty="0">
                <a:latin typeface="Baskerville Old Face" pitchFamily="18" charset="0"/>
              </a:rPr>
              <a:t>the gallbladder. </a:t>
            </a:r>
            <a:endParaRPr lang="en-US" sz="2400" dirty="0" smtClean="0">
              <a:latin typeface="Baskerville Old Face" pitchFamily="18" charset="0"/>
            </a:endParaRPr>
          </a:p>
          <a:p>
            <a:pPr>
              <a:lnSpc>
                <a:spcPct val="150000"/>
              </a:lnSpc>
            </a:pPr>
            <a:r>
              <a:rPr lang="en-US" sz="2400" dirty="0" smtClean="0">
                <a:latin typeface="Baskerville Old Face" pitchFamily="18" charset="0"/>
              </a:rPr>
              <a:t>During </a:t>
            </a:r>
            <a:r>
              <a:rPr lang="en-US" sz="2400" dirty="0">
                <a:latin typeface="Baskerville Old Face" pitchFamily="18" charset="0"/>
              </a:rPr>
              <a:t>storage, a large portion of the water in bile is absorbed through the walls of the gallbladder; thus, bile in </a:t>
            </a:r>
            <a:r>
              <a:rPr lang="en-US" sz="2400" dirty="0" smtClean="0">
                <a:latin typeface="Baskerville Old Face" pitchFamily="18" charset="0"/>
              </a:rPr>
              <a:t>the gallbladder </a:t>
            </a:r>
            <a:r>
              <a:rPr lang="en-US" sz="2400" dirty="0">
                <a:latin typeface="Baskerville Old Face" pitchFamily="18" charset="0"/>
              </a:rPr>
              <a:t>is 5 to 10 times more concentrated than that originally secreted by the </a:t>
            </a:r>
            <a:r>
              <a:rPr lang="en-US" sz="2400" dirty="0" smtClean="0">
                <a:latin typeface="Baskerville Old Face" pitchFamily="18" charset="0"/>
              </a:rPr>
              <a:t>liver.</a:t>
            </a:r>
            <a:endParaRPr lang="ar-IQ" sz="2400" dirty="0">
              <a:latin typeface="Baskerville Old Face" pitchFamily="18" charset="0"/>
            </a:endParaRPr>
          </a:p>
        </p:txBody>
      </p:sp>
    </p:spTree>
    <p:extLst>
      <p:ext uri="{BB962C8B-B14F-4D97-AF65-F5344CB8AC3E}">
        <p14:creationId xmlns:p14="http://schemas.microsoft.com/office/powerpoint/2010/main" val="1277917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flipH="1">
            <a:off x="304800" y="6226789"/>
            <a:ext cx="11514667"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xmlns="" id="{55630FFC-AE15-4532-8B6D-FB47964DF21D}"/>
              </a:ext>
            </a:extLst>
          </p:cNvPr>
          <p:cNvSpPr/>
          <p:nvPr/>
        </p:nvSpPr>
        <p:spPr>
          <a:xfrm>
            <a:off x="304799" y="6293371"/>
            <a:ext cx="7908472" cy="369332"/>
          </a:xfrm>
          <a:prstGeom prst="rect">
            <a:avLst/>
          </a:prstGeom>
        </p:spPr>
        <p:txBody>
          <a:bodyPr wrap="square">
            <a:spAutoFit/>
          </a:bodyPr>
          <a:lstStyle/>
          <a:p>
            <a:pPr>
              <a:defRPr/>
            </a:pPr>
            <a:r>
              <a:rPr lang="en-GB" dirty="0">
                <a:solidFill>
                  <a:prstClr val="black"/>
                </a:solidFill>
              </a:rPr>
              <a:t>University of </a:t>
            </a:r>
            <a:r>
              <a:rPr lang="en-GB" dirty="0" err="1">
                <a:solidFill>
                  <a:prstClr val="black"/>
                </a:solidFill>
              </a:rPr>
              <a:t>Basrah</a:t>
            </a:r>
            <a:r>
              <a:rPr lang="en-GB" dirty="0">
                <a:solidFill>
                  <a:prstClr val="black"/>
                </a:solidFill>
              </a:rPr>
              <a:t> </a:t>
            </a:r>
            <a:r>
              <a:rPr lang="en-GB" dirty="0" smtClean="0">
                <a:solidFill>
                  <a:prstClr val="black"/>
                </a:solidFill>
              </a:rPr>
              <a:t>–</a:t>
            </a:r>
            <a:r>
              <a:rPr lang="en-US" dirty="0" smtClean="0">
                <a:solidFill>
                  <a:prstClr val="black"/>
                </a:solidFill>
              </a:rPr>
              <a:t>College of Nursing</a:t>
            </a:r>
            <a:r>
              <a:rPr lang="en-GB" dirty="0" smtClean="0">
                <a:solidFill>
                  <a:prstClr val="black"/>
                </a:solidFill>
              </a:rPr>
              <a:t>– </a:t>
            </a:r>
            <a:r>
              <a:rPr lang="en-US" dirty="0" smtClean="0">
                <a:solidFill>
                  <a:prstClr val="black"/>
                </a:solidFill>
              </a:rPr>
              <a:t>Fundamentals of Nursing Department</a:t>
            </a:r>
            <a:endParaRPr lang="en-GB" dirty="0">
              <a:solidFill>
                <a:prstClr val="black"/>
              </a:solidFill>
            </a:endParaRPr>
          </a:p>
        </p:txBody>
      </p:sp>
      <p:sp>
        <p:nvSpPr>
          <p:cNvPr id="2" name="Rectangle 1">
            <a:extLst>
              <a:ext uri="{FF2B5EF4-FFF2-40B4-BE49-F238E27FC236}">
                <a16:creationId xmlns:a16="http://schemas.microsoft.com/office/drawing/2014/main" xmlns="" id="{470BEDE2-834B-4054-A0CF-92E47AC422C5}"/>
              </a:ext>
            </a:extLst>
          </p:cNvPr>
          <p:cNvSpPr/>
          <p:nvPr/>
        </p:nvSpPr>
        <p:spPr>
          <a:xfrm>
            <a:off x="2551419" y="657243"/>
            <a:ext cx="6053855" cy="823752"/>
          </a:xfrm>
          <a:prstGeom prst="rect">
            <a:avLst/>
          </a:prstGeom>
        </p:spPr>
        <p:txBody>
          <a:bodyPr wrap="square">
            <a:spAutoFit/>
          </a:bodyPr>
          <a:lstStyle/>
          <a:p>
            <a:pPr algn="just">
              <a:lnSpc>
                <a:spcPct val="150000"/>
              </a:lnSpc>
            </a:pPr>
            <a:r>
              <a:rPr lang="en-US" sz="3600" i="1" dirty="0">
                <a:solidFill>
                  <a:prstClr val="black"/>
                </a:solidFill>
                <a:latin typeface="Times New Roman" panose="02020603050405020304" pitchFamily="18" charset="0"/>
                <a:ea typeface="Times New Roman" panose="02020603050405020304" pitchFamily="18" charset="0"/>
              </a:rPr>
              <a:t> </a:t>
            </a:r>
            <a:endParaRPr lang="en-US" sz="3600" dirty="0">
              <a:solidFill>
                <a:prstClr val="black"/>
              </a:solidFill>
              <a:latin typeface="Times New Roman" panose="02020603050405020304" pitchFamily="18" charset="0"/>
              <a:ea typeface="Times New Roman" panose="02020603050405020304" pitchFamily="18" charset="0"/>
            </a:endParaRPr>
          </a:p>
        </p:txBody>
      </p:sp>
      <p:sp>
        <p:nvSpPr>
          <p:cNvPr id="3" name="Rectangle 2">
            <a:extLst>
              <a:ext uri="{FF2B5EF4-FFF2-40B4-BE49-F238E27FC236}">
                <a16:creationId xmlns:a16="http://schemas.microsoft.com/office/drawing/2014/main" xmlns="" id="{0E8ECB0A-E871-49EA-AC3D-4935CA47D8CE}"/>
              </a:ext>
            </a:extLst>
          </p:cNvPr>
          <p:cNvSpPr/>
          <p:nvPr/>
        </p:nvSpPr>
        <p:spPr>
          <a:xfrm>
            <a:off x="1161609" y="1480995"/>
            <a:ext cx="10276676" cy="723275"/>
          </a:xfrm>
          <a:prstGeom prst="rect">
            <a:avLst/>
          </a:prstGeom>
        </p:spPr>
        <p:txBody>
          <a:bodyPr wrap="square">
            <a:spAutoFit/>
          </a:bodyPr>
          <a:lstStyle/>
          <a:p>
            <a:pPr algn="just"/>
            <a:endParaRPr lang="en-US" sz="900" dirty="0">
              <a:solidFill>
                <a:srgbClr val="000000"/>
              </a:solidFill>
              <a:latin typeface="Arial" panose="020B0604020202020204" pitchFamily="34" charset="0"/>
            </a:endParaRPr>
          </a:p>
          <a:p>
            <a:pPr algn="just"/>
            <a:endParaRPr lang="en-US" sz="3200" dirty="0">
              <a:solidFill>
                <a:prstClr val="black"/>
              </a:solidFill>
            </a:endParaRPr>
          </a:p>
        </p:txBody>
      </p:sp>
      <p:sp>
        <p:nvSpPr>
          <p:cNvPr id="4" name="Rectangle 3">
            <a:extLst>
              <a:ext uri="{FF2B5EF4-FFF2-40B4-BE49-F238E27FC236}">
                <a16:creationId xmlns:a16="http://schemas.microsoft.com/office/drawing/2014/main" xmlns="" id="{6E0DCB15-13AD-4BE1-A7D3-5D96B79C870C}"/>
              </a:ext>
            </a:extLst>
          </p:cNvPr>
          <p:cNvSpPr/>
          <p:nvPr/>
        </p:nvSpPr>
        <p:spPr>
          <a:xfrm>
            <a:off x="10005392" y="6244625"/>
            <a:ext cx="2061126" cy="5016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black"/>
                </a:solidFill>
              </a:rPr>
              <a:t>18</a:t>
            </a:r>
            <a:endParaRPr lang="en-US" dirty="0">
              <a:solidFill>
                <a:prstClr val="black"/>
              </a:solidFill>
            </a:endParaRPr>
          </a:p>
        </p:txBody>
      </p:sp>
      <p:sp>
        <p:nvSpPr>
          <p:cNvPr id="6" name="Rectangle 1"/>
          <p:cNvSpPr>
            <a:spLocks noChangeArrowheads="1"/>
          </p:cNvSpPr>
          <p:nvPr/>
        </p:nvSpPr>
        <p:spPr bwMode="auto">
          <a:xfrm>
            <a:off x="3872753" y="595688"/>
            <a:ext cx="4854388" cy="584775"/>
          </a:xfrm>
          <a:prstGeom prst="rect">
            <a:avLst/>
          </a:prstGeom>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pPr>
            <a:r>
              <a:rPr lang="en-US" sz="3200" b="1" dirty="0">
                <a:latin typeface="Times New Roman" pitchFamily="18" charset="0"/>
                <a:ea typeface="Calibri" pitchFamily="34" charset="0"/>
                <a:cs typeface="Times New Roman" pitchFamily="18" charset="0"/>
              </a:rPr>
              <a:t>Cholelithiasis</a:t>
            </a: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p:txBody>
      </p:sp>
      <p:sp>
        <p:nvSpPr>
          <p:cNvPr id="7" name="Rectangle 6"/>
          <p:cNvSpPr/>
          <p:nvPr/>
        </p:nvSpPr>
        <p:spPr>
          <a:xfrm>
            <a:off x="1008529" y="1480995"/>
            <a:ext cx="9386047" cy="1569660"/>
          </a:xfrm>
          <a:prstGeom prst="rect">
            <a:avLst/>
          </a:prstGeom>
        </p:spPr>
        <p:txBody>
          <a:bodyPr wrap="square">
            <a:spAutoFit/>
          </a:bodyPr>
          <a:lstStyle/>
          <a:p>
            <a:r>
              <a:rPr lang="en-US" sz="2400" dirty="0">
                <a:latin typeface="Baskerville Old Face" pitchFamily="18" charset="0"/>
              </a:rPr>
              <a:t>gallstones are collections of cholesterol, bile pigment or a combination of the two , which can form in the gallbladder or within the  bile  ducts of the liver</a:t>
            </a:r>
            <a:r>
              <a:rPr lang="en-US" sz="2400" dirty="0" smtClean="0">
                <a:latin typeface="Baskerville Old Face" pitchFamily="18" charset="0"/>
              </a:rPr>
              <a:t>.</a:t>
            </a:r>
          </a:p>
          <a:p>
            <a:endParaRPr lang="en-US" sz="2400" dirty="0">
              <a:latin typeface="Baskerville Old Face" pitchFamily="18" charset="0"/>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04565" y="2729753"/>
            <a:ext cx="6266329" cy="3343555"/>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77917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6146"/>
                                        </p:tgtEl>
                                        <p:attrNameLst>
                                          <p:attrName>style.visibility</p:attrName>
                                        </p:attrNameLst>
                                      </p:cBhvr>
                                      <p:to>
                                        <p:strVal val="visible"/>
                                      </p:to>
                                    </p:set>
                                    <p:animEffect transition="in" filter="barn(inVertical)">
                                      <p:cBhvr>
                                        <p:cTn id="17" dur="5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flipH="1">
            <a:off x="304800" y="6226789"/>
            <a:ext cx="11514667"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xmlns="" id="{55630FFC-AE15-4532-8B6D-FB47964DF21D}"/>
              </a:ext>
            </a:extLst>
          </p:cNvPr>
          <p:cNvSpPr/>
          <p:nvPr/>
        </p:nvSpPr>
        <p:spPr>
          <a:xfrm>
            <a:off x="304799" y="6293371"/>
            <a:ext cx="7908472" cy="369332"/>
          </a:xfrm>
          <a:prstGeom prst="rect">
            <a:avLst/>
          </a:prstGeom>
        </p:spPr>
        <p:txBody>
          <a:bodyPr wrap="square">
            <a:spAutoFit/>
          </a:bodyPr>
          <a:lstStyle/>
          <a:p>
            <a:pPr>
              <a:defRPr/>
            </a:pPr>
            <a:r>
              <a:rPr lang="en-GB" dirty="0">
                <a:solidFill>
                  <a:prstClr val="black"/>
                </a:solidFill>
              </a:rPr>
              <a:t>University of </a:t>
            </a:r>
            <a:r>
              <a:rPr lang="en-GB" dirty="0" err="1">
                <a:solidFill>
                  <a:prstClr val="black"/>
                </a:solidFill>
              </a:rPr>
              <a:t>Basrah</a:t>
            </a:r>
            <a:r>
              <a:rPr lang="en-GB" dirty="0">
                <a:solidFill>
                  <a:prstClr val="black"/>
                </a:solidFill>
              </a:rPr>
              <a:t> </a:t>
            </a:r>
            <a:r>
              <a:rPr lang="en-GB" dirty="0" smtClean="0">
                <a:solidFill>
                  <a:prstClr val="black"/>
                </a:solidFill>
              </a:rPr>
              <a:t>–</a:t>
            </a:r>
            <a:r>
              <a:rPr lang="en-US" dirty="0" smtClean="0">
                <a:solidFill>
                  <a:prstClr val="black"/>
                </a:solidFill>
              </a:rPr>
              <a:t>College of Nursing</a:t>
            </a:r>
            <a:r>
              <a:rPr lang="en-GB" dirty="0" smtClean="0">
                <a:solidFill>
                  <a:prstClr val="black"/>
                </a:solidFill>
              </a:rPr>
              <a:t>– </a:t>
            </a:r>
            <a:r>
              <a:rPr lang="en-US" dirty="0" smtClean="0">
                <a:solidFill>
                  <a:prstClr val="black"/>
                </a:solidFill>
              </a:rPr>
              <a:t>Fundamentals of Nursing Department</a:t>
            </a:r>
            <a:endParaRPr lang="en-GB" dirty="0">
              <a:solidFill>
                <a:prstClr val="black"/>
              </a:solidFill>
            </a:endParaRPr>
          </a:p>
        </p:txBody>
      </p:sp>
      <p:sp>
        <p:nvSpPr>
          <p:cNvPr id="2" name="Rectangle 1">
            <a:extLst>
              <a:ext uri="{FF2B5EF4-FFF2-40B4-BE49-F238E27FC236}">
                <a16:creationId xmlns:a16="http://schemas.microsoft.com/office/drawing/2014/main" xmlns="" id="{470BEDE2-834B-4054-A0CF-92E47AC422C5}"/>
              </a:ext>
            </a:extLst>
          </p:cNvPr>
          <p:cNvSpPr/>
          <p:nvPr/>
        </p:nvSpPr>
        <p:spPr>
          <a:xfrm>
            <a:off x="1072243" y="697791"/>
            <a:ext cx="6053855" cy="823752"/>
          </a:xfrm>
          <a:prstGeom prst="rect">
            <a:avLst/>
          </a:prstGeom>
        </p:spPr>
        <p:txBody>
          <a:bodyPr wrap="square">
            <a:spAutoFit/>
          </a:bodyPr>
          <a:lstStyle/>
          <a:p>
            <a:pPr algn="just">
              <a:lnSpc>
                <a:spcPct val="150000"/>
              </a:lnSpc>
            </a:pPr>
            <a:r>
              <a:rPr lang="en-US" sz="3600" i="1" dirty="0">
                <a:solidFill>
                  <a:prstClr val="black"/>
                </a:solidFill>
                <a:latin typeface="Times New Roman" panose="02020603050405020304" pitchFamily="18" charset="0"/>
                <a:ea typeface="Times New Roman" panose="02020603050405020304" pitchFamily="18" charset="0"/>
              </a:rPr>
              <a:t> </a:t>
            </a:r>
            <a:endParaRPr lang="en-US" sz="3600" dirty="0">
              <a:solidFill>
                <a:prstClr val="black"/>
              </a:solidFill>
              <a:latin typeface="Times New Roman" panose="02020603050405020304" pitchFamily="18" charset="0"/>
              <a:ea typeface="Times New Roman" panose="02020603050405020304" pitchFamily="18" charset="0"/>
            </a:endParaRPr>
          </a:p>
        </p:txBody>
      </p:sp>
      <p:sp>
        <p:nvSpPr>
          <p:cNvPr id="3" name="Rectangle 2">
            <a:extLst>
              <a:ext uri="{FF2B5EF4-FFF2-40B4-BE49-F238E27FC236}">
                <a16:creationId xmlns:a16="http://schemas.microsoft.com/office/drawing/2014/main" xmlns="" id="{0E8ECB0A-E871-49EA-AC3D-4935CA47D8CE}"/>
              </a:ext>
            </a:extLst>
          </p:cNvPr>
          <p:cNvSpPr/>
          <p:nvPr/>
        </p:nvSpPr>
        <p:spPr>
          <a:xfrm>
            <a:off x="1072243" y="1721842"/>
            <a:ext cx="10276676" cy="723275"/>
          </a:xfrm>
          <a:prstGeom prst="rect">
            <a:avLst/>
          </a:prstGeom>
        </p:spPr>
        <p:txBody>
          <a:bodyPr wrap="square">
            <a:spAutoFit/>
          </a:bodyPr>
          <a:lstStyle/>
          <a:p>
            <a:pPr algn="just"/>
            <a:endParaRPr lang="en-US" sz="900" dirty="0">
              <a:solidFill>
                <a:srgbClr val="000000"/>
              </a:solidFill>
              <a:latin typeface="Arial" panose="020B0604020202020204" pitchFamily="34" charset="0"/>
            </a:endParaRPr>
          </a:p>
          <a:p>
            <a:pPr algn="just"/>
            <a:endParaRPr lang="en-US" sz="3200" dirty="0">
              <a:solidFill>
                <a:prstClr val="black"/>
              </a:solidFill>
            </a:endParaRPr>
          </a:p>
        </p:txBody>
      </p:sp>
      <p:sp>
        <p:nvSpPr>
          <p:cNvPr id="4" name="Rectangle 3">
            <a:extLst>
              <a:ext uri="{FF2B5EF4-FFF2-40B4-BE49-F238E27FC236}">
                <a16:creationId xmlns:a16="http://schemas.microsoft.com/office/drawing/2014/main" xmlns="" id="{6E0DCB15-13AD-4BE1-A7D3-5D96B79C870C}"/>
              </a:ext>
            </a:extLst>
          </p:cNvPr>
          <p:cNvSpPr/>
          <p:nvPr/>
        </p:nvSpPr>
        <p:spPr>
          <a:xfrm>
            <a:off x="10005392" y="6244625"/>
            <a:ext cx="2061126" cy="5016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black"/>
                </a:solidFill>
              </a:rPr>
              <a:t>19</a:t>
            </a:r>
            <a:endParaRPr lang="en-US" dirty="0">
              <a:solidFill>
                <a:prstClr val="black"/>
              </a:solidFill>
            </a:endParaRPr>
          </a:p>
        </p:txBody>
      </p:sp>
      <p:sp>
        <p:nvSpPr>
          <p:cNvPr id="5" name="مستطيل 4"/>
          <p:cNvSpPr/>
          <p:nvPr/>
        </p:nvSpPr>
        <p:spPr>
          <a:xfrm>
            <a:off x="874059" y="668156"/>
            <a:ext cx="9910481" cy="3025444"/>
          </a:xfrm>
          <a:prstGeom prst="rect">
            <a:avLst/>
          </a:prstGeom>
        </p:spPr>
        <p:txBody>
          <a:bodyPr wrap="square">
            <a:spAutoFit/>
          </a:bodyPr>
          <a:lstStyle/>
          <a:p>
            <a:pPr>
              <a:lnSpc>
                <a:spcPct val="115000"/>
              </a:lnSpc>
              <a:spcAft>
                <a:spcPts val="1000"/>
              </a:spcAft>
            </a:pPr>
            <a:r>
              <a:rPr lang="en-US" sz="2400" b="1" dirty="0">
                <a:latin typeface="Times New Roman"/>
                <a:ea typeface="Calibri"/>
                <a:cs typeface="Arial"/>
              </a:rPr>
              <a:t>There are two major types of gallstones</a:t>
            </a:r>
            <a:r>
              <a:rPr lang="en-US" sz="2400" b="1" dirty="0" smtClean="0">
                <a:latin typeface="Times New Roman"/>
                <a:ea typeface="Calibri"/>
                <a:cs typeface="Arial"/>
              </a:rPr>
              <a:t>:</a:t>
            </a:r>
          </a:p>
          <a:p>
            <a:pPr marL="342900" indent="-342900">
              <a:lnSpc>
                <a:spcPct val="115000"/>
              </a:lnSpc>
              <a:spcAft>
                <a:spcPts val="1000"/>
              </a:spcAft>
              <a:buFont typeface="Wingdings" pitchFamily="2" charset="2"/>
              <a:buChar char="Ø"/>
            </a:pPr>
            <a:r>
              <a:rPr lang="en-US" sz="2400" b="1" dirty="0">
                <a:latin typeface="Baskerville Old Face" pitchFamily="18" charset="0"/>
                <a:ea typeface="Calibri"/>
                <a:cs typeface="Arial"/>
              </a:rPr>
              <a:t>Cholesterol stones: </a:t>
            </a:r>
            <a:r>
              <a:rPr lang="en-US" sz="2400" dirty="0">
                <a:latin typeface="Baskerville Old Face" pitchFamily="18" charset="0"/>
                <a:ea typeface="Calibri"/>
                <a:cs typeface="Arial"/>
              </a:rPr>
              <a:t> most common type, increase with age , female more male , smooth &amp; whitish yellow to tan  color.</a:t>
            </a:r>
          </a:p>
          <a:p>
            <a:pPr marL="342900" indent="-342900">
              <a:lnSpc>
                <a:spcPct val="115000"/>
              </a:lnSpc>
              <a:spcAft>
                <a:spcPts val="1000"/>
              </a:spcAft>
              <a:buFont typeface="Wingdings" pitchFamily="2" charset="2"/>
              <a:buChar char="Ø"/>
            </a:pPr>
            <a:r>
              <a:rPr lang="en-US" sz="2400" b="1" dirty="0">
                <a:latin typeface="Baskerville Old Face" pitchFamily="18" charset="0"/>
                <a:ea typeface="Calibri"/>
                <a:cs typeface="Arial"/>
              </a:rPr>
              <a:t>Pigmented stones: </a:t>
            </a:r>
            <a:r>
              <a:rPr lang="en-US" sz="2400" dirty="0">
                <a:latin typeface="Baskerville Old Face" pitchFamily="18" charset="0"/>
                <a:ea typeface="Calibri"/>
                <a:cs typeface="Arial"/>
              </a:rPr>
              <a:t>excess of unconjugated bilirubin, may be black color (associated with hemolysis and cirrhosis) </a:t>
            </a:r>
            <a:r>
              <a:rPr lang="en-US" sz="2400" dirty="0" smtClean="0">
                <a:latin typeface="Baskerville Old Face" pitchFamily="18" charset="0"/>
                <a:ea typeface="Calibri"/>
                <a:cs typeface="Arial"/>
              </a:rPr>
              <a:t>.</a:t>
            </a:r>
          </a:p>
          <a:p>
            <a:pPr>
              <a:lnSpc>
                <a:spcPct val="115000"/>
              </a:lnSpc>
              <a:spcAft>
                <a:spcPts val="1000"/>
              </a:spcAft>
            </a:pPr>
            <a:endParaRPr lang="en-US" sz="2400" dirty="0">
              <a:latin typeface="Baskerville Old Face" pitchFamily="18" charset="0"/>
              <a:ea typeface="Calibri"/>
              <a:cs typeface="Arial"/>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4635" y="3160059"/>
            <a:ext cx="7880757" cy="2891117"/>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77917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5122"/>
                                        </p:tgtEl>
                                        <p:attrNameLst>
                                          <p:attrName>style.visibility</p:attrName>
                                        </p:attrNameLst>
                                      </p:cBhvr>
                                      <p:to>
                                        <p:strVal val="visible"/>
                                      </p:to>
                                    </p:set>
                                    <p:animEffect transition="in" filter="barn(inVertical)">
                                      <p:cBhvr>
                                        <p:cTn id="14" dur="5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flipH="1">
            <a:off x="304800" y="6226789"/>
            <a:ext cx="11514667"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xmlns="" id="{55630FFC-AE15-4532-8B6D-FB47964DF21D}"/>
              </a:ext>
            </a:extLst>
          </p:cNvPr>
          <p:cNvSpPr/>
          <p:nvPr/>
        </p:nvSpPr>
        <p:spPr>
          <a:xfrm>
            <a:off x="304799" y="6293371"/>
            <a:ext cx="7908472" cy="369332"/>
          </a:xfrm>
          <a:prstGeom prst="rect">
            <a:avLst/>
          </a:prstGeom>
        </p:spPr>
        <p:txBody>
          <a:bodyPr wrap="square">
            <a:spAutoFit/>
          </a:bodyPr>
          <a:lstStyle/>
          <a:p>
            <a:pPr>
              <a:defRPr/>
            </a:pPr>
            <a:r>
              <a:rPr lang="en-GB" dirty="0">
                <a:solidFill>
                  <a:prstClr val="black"/>
                </a:solidFill>
              </a:rPr>
              <a:t>University of </a:t>
            </a:r>
            <a:r>
              <a:rPr lang="en-GB" dirty="0" err="1">
                <a:solidFill>
                  <a:prstClr val="black"/>
                </a:solidFill>
              </a:rPr>
              <a:t>Basrah</a:t>
            </a:r>
            <a:r>
              <a:rPr lang="en-GB" dirty="0">
                <a:solidFill>
                  <a:prstClr val="black"/>
                </a:solidFill>
              </a:rPr>
              <a:t> </a:t>
            </a:r>
            <a:r>
              <a:rPr lang="en-GB" dirty="0" smtClean="0">
                <a:solidFill>
                  <a:prstClr val="black"/>
                </a:solidFill>
              </a:rPr>
              <a:t>–</a:t>
            </a:r>
            <a:r>
              <a:rPr lang="en-US" dirty="0" smtClean="0">
                <a:solidFill>
                  <a:prstClr val="black"/>
                </a:solidFill>
              </a:rPr>
              <a:t>College of Nursing</a:t>
            </a:r>
            <a:r>
              <a:rPr lang="en-GB" dirty="0" smtClean="0">
                <a:solidFill>
                  <a:prstClr val="black"/>
                </a:solidFill>
              </a:rPr>
              <a:t>– </a:t>
            </a:r>
            <a:r>
              <a:rPr lang="en-US" dirty="0" smtClean="0">
                <a:solidFill>
                  <a:prstClr val="black"/>
                </a:solidFill>
              </a:rPr>
              <a:t>Fundamentals of Nursing Department</a:t>
            </a:r>
            <a:endParaRPr lang="en-GB" dirty="0">
              <a:solidFill>
                <a:prstClr val="black"/>
              </a:solidFill>
            </a:endParaRPr>
          </a:p>
        </p:txBody>
      </p:sp>
      <p:sp>
        <p:nvSpPr>
          <p:cNvPr id="2" name="Rectangle 1">
            <a:extLst>
              <a:ext uri="{FF2B5EF4-FFF2-40B4-BE49-F238E27FC236}">
                <a16:creationId xmlns:a16="http://schemas.microsoft.com/office/drawing/2014/main" xmlns="" id="{470BEDE2-834B-4054-A0CF-92E47AC422C5}"/>
              </a:ext>
            </a:extLst>
          </p:cNvPr>
          <p:cNvSpPr/>
          <p:nvPr/>
        </p:nvSpPr>
        <p:spPr>
          <a:xfrm>
            <a:off x="1072243" y="697791"/>
            <a:ext cx="6053855" cy="823752"/>
          </a:xfrm>
          <a:prstGeom prst="rect">
            <a:avLst/>
          </a:prstGeom>
        </p:spPr>
        <p:txBody>
          <a:bodyPr wrap="square">
            <a:spAutoFit/>
          </a:bodyPr>
          <a:lstStyle/>
          <a:p>
            <a:pPr algn="just">
              <a:lnSpc>
                <a:spcPct val="150000"/>
              </a:lnSpc>
            </a:pPr>
            <a:r>
              <a:rPr lang="en-US" sz="3600" i="1" dirty="0">
                <a:solidFill>
                  <a:prstClr val="black"/>
                </a:solidFill>
                <a:latin typeface="Times New Roman" panose="02020603050405020304" pitchFamily="18" charset="0"/>
                <a:ea typeface="Times New Roman" panose="02020603050405020304" pitchFamily="18" charset="0"/>
              </a:rPr>
              <a:t> </a:t>
            </a:r>
            <a:endParaRPr lang="en-US" sz="3600" dirty="0">
              <a:solidFill>
                <a:prstClr val="black"/>
              </a:solidFill>
              <a:latin typeface="Times New Roman" panose="02020603050405020304" pitchFamily="18" charset="0"/>
              <a:ea typeface="Times New Roman" panose="02020603050405020304" pitchFamily="18" charset="0"/>
            </a:endParaRPr>
          </a:p>
        </p:txBody>
      </p:sp>
      <p:sp>
        <p:nvSpPr>
          <p:cNvPr id="3" name="Rectangle 2">
            <a:extLst>
              <a:ext uri="{FF2B5EF4-FFF2-40B4-BE49-F238E27FC236}">
                <a16:creationId xmlns:a16="http://schemas.microsoft.com/office/drawing/2014/main" xmlns="" id="{0E8ECB0A-E871-49EA-AC3D-4935CA47D8CE}"/>
              </a:ext>
            </a:extLst>
          </p:cNvPr>
          <p:cNvSpPr/>
          <p:nvPr/>
        </p:nvSpPr>
        <p:spPr>
          <a:xfrm>
            <a:off x="923795" y="1318431"/>
            <a:ext cx="10276676" cy="3247043"/>
          </a:xfrm>
          <a:prstGeom prst="rect">
            <a:avLst/>
          </a:prstGeom>
        </p:spPr>
        <p:txBody>
          <a:bodyPr wrap="square">
            <a:spAutoFit/>
          </a:bodyPr>
          <a:lstStyle/>
          <a:p>
            <a:pPr algn="just">
              <a:lnSpc>
                <a:spcPct val="150000"/>
              </a:lnSpc>
              <a:spcAft>
                <a:spcPts val="1000"/>
              </a:spcAft>
            </a:pPr>
            <a:r>
              <a:rPr lang="en-US" sz="2400" b="1" dirty="0">
                <a:latin typeface="Times New Roman"/>
                <a:ea typeface="Calibri"/>
                <a:cs typeface="Arial"/>
              </a:rPr>
              <a:t>The liver is a large, highly vascular organ located behind the ribs in the</a:t>
            </a:r>
          </a:p>
          <a:p>
            <a:pPr algn="just">
              <a:lnSpc>
                <a:spcPct val="150000"/>
              </a:lnSpc>
              <a:spcAft>
                <a:spcPts val="1000"/>
              </a:spcAft>
            </a:pPr>
            <a:r>
              <a:rPr lang="en-US" sz="2400" b="1" dirty="0">
                <a:latin typeface="Times New Roman"/>
                <a:ea typeface="Calibri"/>
                <a:cs typeface="Arial"/>
              </a:rPr>
              <a:t>upper right portion of the abdominal cavity. It </a:t>
            </a:r>
            <a:r>
              <a:rPr lang="en-US" sz="2400" b="1" dirty="0" smtClean="0">
                <a:latin typeface="Times New Roman"/>
                <a:ea typeface="Calibri"/>
                <a:cs typeface="Arial"/>
              </a:rPr>
              <a:t>weighs </a:t>
            </a:r>
            <a:r>
              <a:rPr lang="en-US" sz="2400" b="1" dirty="0">
                <a:latin typeface="Times New Roman"/>
                <a:ea typeface="Calibri"/>
                <a:cs typeface="Arial"/>
              </a:rPr>
              <a:t>between 1200 and</a:t>
            </a:r>
          </a:p>
          <a:p>
            <a:pPr algn="just">
              <a:lnSpc>
                <a:spcPct val="150000"/>
              </a:lnSpc>
              <a:spcAft>
                <a:spcPts val="1000"/>
              </a:spcAft>
            </a:pPr>
            <a:r>
              <a:rPr lang="en-US" sz="2400" b="1" dirty="0">
                <a:latin typeface="Times New Roman"/>
                <a:ea typeface="Calibri"/>
                <a:cs typeface="Arial"/>
              </a:rPr>
              <a:t>1500 g in the average adult and is divided into four lobes. </a:t>
            </a:r>
            <a:endParaRPr lang="en-US" sz="2400" b="1" dirty="0" smtClean="0">
              <a:latin typeface="Times New Roman"/>
              <a:ea typeface="Calibri"/>
              <a:cs typeface="Arial"/>
            </a:endParaRPr>
          </a:p>
          <a:p>
            <a:pPr algn="just">
              <a:lnSpc>
                <a:spcPct val="150000"/>
              </a:lnSpc>
              <a:spcAft>
                <a:spcPts val="1000"/>
              </a:spcAft>
            </a:pPr>
            <a:r>
              <a:rPr lang="en-US" sz="2400" b="1" dirty="0" smtClean="0">
                <a:latin typeface="Times New Roman"/>
                <a:ea typeface="Calibri"/>
                <a:cs typeface="Arial"/>
              </a:rPr>
              <a:t>A </a:t>
            </a:r>
            <a:r>
              <a:rPr lang="en-US" sz="2400" b="1" dirty="0">
                <a:latin typeface="Times New Roman"/>
                <a:ea typeface="Calibri"/>
                <a:cs typeface="Arial"/>
              </a:rPr>
              <a:t>thin layer </a:t>
            </a:r>
            <a:r>
              <a:rPr lang="en-US" sz="2400" b="1" dirty="0" smtClean="0">
                <a:latin typeface="Times New Roman"/>
                <a:ea typeface="Calibri"/>
                <a:cs typeface="Arial"/>
              </a:rPr>
              <a:t>of connective </a:t>
            </a:r>
            <a:r>
              <a:rPr lang="en-US" sz="2400" b="1" dirty="0">
                <a:latin typeface="Times New Roman"/>
                <a:ea typeface="Calibri"/>
                <a:cs typeface="Arial"/>
              </a:rPr>
              <a:t>tissue surrounds each lobe, extending into the lobe itself </a:t>
            </a:r>
            <a:r>
              <a:rPr lang="en-US" sz="2400" b="1" dirty="0" smtClean="0">
                <a:latin typeface="Times New Roman"/>
                <a:ea typeface="Calibri"/>
                <a:cs typeface="Arial"/>
              </a:rPr>
              <a:t>and dividing </a:t>
            </a:r>
            <a:r>
              <a:rPr lang="en-US" sz="2400" b="1" dirty="0">
                <a:latin typeface="Times New Roman"/>
                <a:ea typeface="Calibri"/>
                <a:cs typeface="Arial"/>
              </a:rPr>
              <a:t>the liver mass into small, functional units called </a:t>
            </a:r>
            <a:r>
              <a:rPr lang="en-US" sz="2400" b="1" dirty="0" smtClean="0">
                <a:latin typeface="Times New Roman"/>
                <a:ea typeface="Calibri"/>
                <a:cs typeface="Arial"/>
              </a:rPr>
              <a:t>lobules.</a:t>
            </a:r>
            <a:endParaRPr lang="en-US" sz="800" b="1" dirty="0">
              <a:ea typeface="Calibri"/>
              <a:cs typeface="Arial"/>
            </a:endParaRPr>
          </a:p>
        </p:txBody>
      </p:sp>
      <p:sp>
        <p:nvSpPr>
          <p:cNvPr id="4" name="Rectangle 3">
            <a:extLst>
              <a:ext uri="{FF2B5EF4-FFF2-40B4-BE49-F238E27FC236}">
                <a16:creationId xmlns:a16="http://schemas.microsoft.com/office/drawing/2014/main" xmlns="" id="{6E0DCB15-13AD-4BE1-A7D3-5D96B79C870C}"/>
              </a:ext>
            </a:extLst>
          </p:cNvPr>
          <p:cNvSpPr/>
          <p:nvPr/>
        </p:nvSpPr>
        <p:spPr>
          <a:xfrm>
            <a:off x="10005392" y="6244625"/>
            <a:ext cx="2061126" cy="5016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black"/>
                </a:solidFill>
              </a:rPr>
              <a:t>2</a:t>
            </a:r>
            <a:endParaRPr lang="en-US" dirty="0">
              <a:solidFill>
                <a:prstClr val="black"/>
              </a:solidFill>
            </a:endParaRPr>
          </a:p>
        </p:txBody>
      </p:sp>
      <p:sp>
        <p:nvSpPr>
          <p:cNvPr id="5" name="مستطيل 4"/>
          <p:cNvSpPr/>
          <p:nvPr/>
        </p:nvSpPr>
        <p:spPr>
          <a:xfrm>
            <a:off x="3106271" y="443875"/>
            <a:ext cx="5540188" cy="6695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ctr">
              <a:lnSpc>
                <a:spcPct val="150000"/>
              </a:lnSpc>
              <a:spcAft>
                <a:spcPts val="1000"/>
              </a:spcAft>
            </a:pPr>
            <a:r>
              <a:rPr lang="en-US" sz="2800" b="1" dirty="0">
                <a:latin typeface="Times New Roman"/>
                <a:ea typeface="Calibri"/>
                <a:cs typeface="Arial"/>
              </a:rPr>
              <a:t>Anatomy of the Liver</a:t>
            </a:r>
            <a:endParaRPr lang="en-US" sz="1600" b="1" dirty="0">
              <a:ea typeface="Calibri"/>
              <a:cs typeface="Arial"/>
            </a:endParaRPr>
          </a:p>
        </p:txBody>
      </p:sp>
    </p:spTree>
    <p:extLst>
      <p:ext uri="{BB962C8B-B14F-4D97-AF65-F5344CB8AC3E}">
        <p14:creationId xmlns:p14="http://schemas.microsoft.com/office/powerpoint/2010/main" val="3833658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flipH="1">
            <a:off x="304800" y="6226789"/>
            <a:ext cx="11514667"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xmlns="" id="{55630FFC-AE15-4532-8B6D-FB47964DF21D}"/>
              </a:ext>
            </a:extLst>
          </p:cNvPr>
          <p:cNvSpPr/>
          <p:nvPr/>
        </p:nvSpPr>
        <p:spPr>
          <a:xfrm>
            <a:off x="304799" y="6293371"/>
            <a:ext cx="7908472" cy="369332"/>
          </a:xfrm>
          <a:prstGeom prst="rect">
            <a:avLst/>
          </a:prstGeom>
        </p:spPr>
        <p:txBody>
          <a:bodyPr wrap="square">
            <a:spAutoFit/>
          </a:bodyPr>
          <a:lstStyle/>
          <a:p>
            <a:pPr>
              <a:defRPr/>
            </a:pPr>
            <a:r>
              <a:rPr lang="en-GB" dirty="0">
                <a:solidFill>
                  <a:prstClr val="black"/>
                </a:solidFill>
              </a:rPr>
              <a:t>University of </a:t>
            </a:r>
            <a:r>
              <a:rPr lang="en-GB" dirty="0" err="1">
                <a:solidFill>
                  <a:prstClr val="black"/>
                </a:solidFill>
              </a:rPr>
              <a:t>Basrah</a:t>
            </a:r>
            <a:r>
              <a:rPr lang="en-GB" dirty="0">
                <a:solidFill>
                  <a:prstClr val="black"/>
                </a:solidFill>
              </a:rPr>
              <a:t> </a:t>
            </a:r>
            <a:r>
              <a:rPr lang="en-GB" dirty="0" smtClean="0">
                <a:solidFill>
                  <a:prstClr val="black"/>
                </a:solidFill>
              </a:rPr>
              <a:t>–</a:t>
            </a:r>
            <a:r>
              <a:rPr lang="en-US" dirty="0" smtClean="0">
                <a:solidFill>
                  <a:prstClr val="black"/>
                </a:solidFill>
              </a:rPr>
              <a:t>College of Nursing</a:t>
            </a:r>
            <a:r>
              <a:rPr lang="en-GB" dirty="0" smtClean="0">
                <a:solidFill>
                  <a:prstClr val="black"/>
                </a:solidFill>
              </a:rPr>
              <a:t>– </a:t>
            </a:r>
            <a:r>
              <a:rPr lang="en-US" dirty="0" smtClean="0">
                <a:solidFill>
                  <a:prstClr val="black"/>
                </a:solidFill>
              </a:rPr>
              <a:t>Fundamentals of Nursing Department</a:t>
            </a:r>
            <a:endParaRPr lang="en-GB" dirty="0">
              <a:solidFill>
                <a:prstClr val="black"/>
              </a:solidFill>
            </a:endParaRPr>
          </a:p>
        </p:txBody>
      </p:sp>
      <p:sp>
        <p:nvSpPr>
          <p:cNvPr id="2" name="Rectangle 1">
            <a:extLst>
              <a:ext uri="{FF2B5EF4-FFF2-40B4-BE49-F238E27FC236}">
                <a16:creationId xmlns:a16="http://schemas.microsoft.com/office/drawing/2014/main" xmlns="" id="{470BEDE2-834B-4054-A0CF-92E47AC422C5}"/>
              </a:ext>
            </a:extLst>
          </p:cNvPr>
          <p:cNvSpPr/>
          <p:nvPr/>
        </p:nvSpPr>
        <p:spPr>
          <a:xfrm>
            <a:off x="920867" y="1370144"/>
            <a:ext cx="10898600" cy="2862322"/>
          </a:xfrm>
          <a:prstGeom prst="rect">
            <a:avLst/>
          </a:prstGeom>
        </p:spPr>
        <p:txBody>
          <a:bodyPr wrap="square">
            <a:spAutoFit/>
          </a:bodyPr>
          <a:lstStyle/>
          <a:p>
            <a:pPr marL="342900" indent="-342900" algn="just">
              <a:lnSpc>
                <a:spcPct val="150000"/>
              </a:lnSpc>
              <a:buFont typeface="Wingdings" pitchFamily="2" charset="2"/>
              <a:buChar char="Ø"/>
            </a:pPr>
            <a:r>
              <a:rPr lang="en-US" sz="2400" dirty="0" smtClean="0">
                <a:solidFill>
                  <a:prstClr val="black"/>
                </a:solidFill>
                <a:latin typeface="Times New Roman" panose="02020603050405020304" pitchFamily="18" charset="0"/>
                <a:ea typeface="Times New Roman" panose="02020603050405020304" pitchFamily="18" charset="0"/>
              </a:rPr>
              <a:t>Gallstones </a:t>
            </a:r>
            <a:r>
              <a:rPr lang="en-US" sz="2400" dirty="0">
                <a:solidFill>
                  <a:prstClr val="black"/>
                </a:solidFill>
                <a:latin typeface="Times New Roman" panose="02020603050405020304" pitchFamily="18" charset="0"/>
                <a:ea typeface="Times New Roman" panose="02020603050405020304" pitchFamily="18" charset="0"/>
              </a:rPr>
              <a:t>occur most in women, </a:t>
            </a:r>
            <a:r>
              <a:rPr lang="en-US" sz="2400" dirty="0" smtClean="0">
                <a:solidFill>
                  <a:prstClr val="black"/>
                </a:solidFill>
                <a:latin typeface="Times New Roman" panose="02020603050405020304" pitchFamily="18" charset="0"/>
                <a:ea typeface="Times New Roman" panose="02020603050405020304" pitchFamily="18" charset="0"/>
              </a:rPr>
              <a:t>from aging</a:t>
            </a:r>
            <a:r>
              <a:rPr lang="en-US" sz="2400" dirty="0">
                <a:solidFill>
                  <a:prstClr val="black"/>
                </a:solidFill>
                <a:latin typeface="Times New Roman" panose="02020603050405020304" pitchFamily="18" charset="0"/>
                <a:ea typeface="Times New Roman" panose="02020603050405020304" pitchFamily="18" charset="0"/>
              </a:rPr>
              <a:t>, obesity, pregnancy, stasis of bile, fasting, </a:t>
            </a:r>
            <a:r>
              <a:rPr lang="en-US" sz="2400" dirty="0" smtClean="0">
                <a:solidFill>
                  <a:prstClr val="black"/>
                </a:solidFill>
                <a:latin typeface="Times New Roman" panose="02020603050405020304" pitchFamily="18" charset="0"/>
                <a:ea typeface="Times New Roman" panose="02020603050405020304" pitchFamily="18" charset="0"/>
              </a:rPr>
              <a:t>medications, and </a:t>
            </a:r>
            <a:r>
              <a:rPr lang="en-US" sz="2400" dirty="0">
                <a:solidFill>
                  <a:prstClr val="black"/>
                </a:solidFill>
                <a:latin typeface="Times New Roman" panose="02020603050405020304" pitchFamily="18" charset="0"/>
                <a:ea typeface="Times New Roman" panose="02020603050405020304" pitchFamily="18" charset="0"/>
              </a:rPr>
              <a:t>heredity</a:t>
            </a:r>
            <a:r>
              <a:rPr lang="en-US" sz="2400" dirty="0" smtClean="0">
                <a:solidFill>
                  <a:prstClr val="black"/>
                </a:solidFill>
                <a:latin typeface="Times New Roman" panose="02020603050405020304" pitchFamily="18" charset="0"/>
                <a:ea typeface="Times New Roman" panose="02020603050405020304" pitchFamily="18" charset="0"/>
              </a:rPr>
              <a:t>.</a:t>
            </a:r>
          </a:p>
          <a:p>
            <a:pPr marL="342900" indent="-342900" algn="just">
              <a:lnSpc>
                <a:spcPct val="150000"/>
              </a:lnSpc>
              <a:buFont typeface="Wingdings" pitchFamily="2" charset="2"/>
              <a:buChar char="Ø"/>
            </a:pPr>
            <a:r>
              <a:rPr lang="en-US" sz="2400" dirty="0">
                <a:solidFill>
                  <a:prstClr val="black"/>
                </a:solidFill>
                <a:latin typeface="Times New Roman" panose="02020603050405020304" pitchFamily="18" charset="0"/>
                <a:ea typeface="Times New Roman" panose="02020603050405020304" pitchFamily="18" charset="0"/>
              </a:rPr>
              <a:t>Stasis may be caused by a </a:t>
            </a:r>
            <a:r>
              <a:rPr lang="en-US" sz="2400" dirty="0" smtClean="0">
                <a:solidFill>
                  <a:prstClr val="black"/>
                </a:solidFill>
                <a:latin typeface="Times New Roman" panose="02020603050405020304" pitchFamily="18" charset="0"/>
                <a:ea typeface="Times New Roman" panose="02020603050405020304" pitchFamily="18" charset="0"/>
              </a:rPr>
              <a:t>decreased gallbladder-emptying </a:t>
            </a:r>
            <a:r>
              <a:rPr lang="en-US" sz="2400" dirty="0">
                <a:solidFill>
                  <a:prstClr val="black"/>
                </a:solidFill>
                <a:latin typeface="Times New Roman" panose="02020603050405020304" pitchFamily="18" charset="0"/>
                <a:ea typeface="Times New Roman" panose="02020603050405020304" pitchFamily="18" charset="0"/>
              </a:rPr>
              <a:t>rate, a partial obstruction in </a:t>
            </a:r>
            <a:r>
              <a:rPr lang="en-US" sz="2400" dirty="0" smtClean="0">
                <a:solidFill>
                  <a:prstClr val="black"/>
                </a:solidFill>
                <a:latin typeface="Times New Roman" panose="02020603050405020304" pitchFamily="18" charset="0"/>
                <a:ea typeface="Times New Roman" panose="02020603050405020304" pitchFamily="18" charset="0"/>
              </a:rPr>
              <a:t>the common </a:t>
            </a:r>
            <a:r>
              <a:rPr lang="en-US" sz="2400" dirty="0">
                <a:solidFill>
                  <a:prstClr val="black"/>
                </a:solidFill>
                <a:latin typeface="Times New Roman" panose="02020603050405020304" pitchFamily="18" charset="0"/>
                <a:ea typeface="Times New Roman" panose="02020603050405020304" pitchFamily="18" charset="0"/>
              </a:rPr>
              <a:t>duct, or pregnancy</a:t>
            </a:r>
            <a:r>
              <a:rPr lang="en-US" sz="2400" dirty="0" smtClean="0">
                <a:solidFill>
                  <a:prstClr val="black"/>
                </a:solidFill>
                <a:latin typeface="Times New Roman" panose="02020603050405020304" pitchFamily="18" charset="0"/>
                <a:ea typeface="Times New Roman" panose="02020603050405020304" pitchFamily="18" charset="0"/>
              </a:rPr>
              <a:t>.</a:t>
            </a:r>
          </a:p>
          <a:p>
            <a:pPr algn="just">
              <a:lnSpc>
                <a:spcPct val="150000"/>
              </a:lnSpc>
            </a:pPr>
            <a:endParaRPr lang="en-US" sz="2400" dirty="0">
              <a:solidFill>
                <a:prstClr val="black"/>
              </a:solidFill>
              <a:latin typeface="Times New Roman" panose="02020603050405020304" pitchFamily="18" charset="0"/>
              <a:ea typeface="Times New Roman" panose="02020603050405020304" pitchFamily="18" charset="0"/>
            </a:endParaRPr>
          </a:p>
        </p:txBody>
      </p:sp>
      <p:sp>
        <p:nvSpPr>
          <p:cNvPr id="4" name="Rectangle 3">
            <a:extLst>
              <a:ext uri="{FF2B5EF4-FFF2-40B4-BE49-F238E27FC236}">
                <a16:creationId xmlns:a16="http://schemas.microsoft.com/office/drawing/2014/main" xmlns="" id="{6E0DCB15-13AD-4BE1-A7D3-5D96B79C870C}"/>
              </a:ext>
            </a:extLst>
          </p:cNvPr>
          <p:cNvSpPr/>
          <p:nvPr/>
        </p:nvSpPr>
        <p:spPr>
          <a:xfrm>
            <a:off x="10005392" y="6244625"/>
            <a:ext cx="2061126" cy="5016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black"/>
                </a:solidFill>
              </a:rPr>
              <a:t>20</a:t>
            </a:r>
            <a:endParaRPr lang="en-US" dirty="0">
              <a:solidFill>
                <a:prstClr val="black"/>
              </a:solidFill>
            </a:endParaRPr>
          </a:p>
        </p:txBody>
      </p:sp>
      <p:sp>
        <p:nvSpPr>
          <p:cNvPr id="5" name="Rectangle 3"/>
          <p:cNvSpPr>
            <a:spLocks noChangeArrowheads="1"/>
          </p:cNvSpPr>
          <p:nvPr/>
        </p:nvSpPr>
        <p:spPr bwMode="auto">
          <a:xfrm>
            <a:off x="2958353" y="515181"/>
            <a:ext cx="5254918" cy="584775"/>
          </a:xfrm>
          <a:prstGeom prst="rect">
            <a:avLst/>
          </a:prstGeom>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pPr>
            <a:r>
              <a:rPr lang="en-US" sz="3200" b="1" dirty="0">
                <a:latin typeface="Times New Roman" pitchFamily="18" charset="0"/>
                <a:ea typeface="Calibri" pitchFamily="34" charset="0"/>
                <a:cs typeface="Times New Roman" pitchFamily="18" charset="0"/>
              </a:rPr>
              <a:t>Etiology</a:t>
            </a: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p:txBody>
      </p:sp>
      <p:sp>
        <p:nvSpPr>
          <p:cNvPr id="13" name="Rectangle 7"/>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ar-IQ"/>
          </a:p>
        </p:txBody>
      </p:sp>
      <p:sp>
        <p:nvSpPr>
          <p:cNvPr id="26" name="Rectangle 11"/>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ar-IQ"/>
          </a:p>
        </p:txBody>
      </p:sp>
    </p:spTree>
    <p:extLst>
      <p:ext uri="{BB962C8B-B14F-4D97-AF65-F5344CB8AC3E}">
        <p14:creationId xmlns:p14="http://schemas.microsoft.com/office/powerpoint/2010/main" val="1277917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flipH="1">
            <a:off x="304800" y="6226789"/>
            <a:ext cx="11514667"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xmlns="" id="{55630FFC-AE15-4532-8B6D-FB47964DF21D}"/>
              </a:ext>
            </a:extLst>
          </p:cNvPr>
          <p:cNvSpPr/>
          <p:nvPr/>
        </p:nvSpPr>
        <p:spPr>
          <a:xfrm>
            <a:off x="304799" y="6293371"/>
            <a:ext cx="7908472" cy="369332"/>
          </a:xfrm>
          <a:prstGeom prst="rect">
            <a:avLst/>
          </a:prstGeom>
        </p:spPr>
        <p:txBody>
          <a:bodyPr wrap="square">
            <a:spAutoFit/>
          </a:bodyPr>
          <a:lstStyle/>
          <a:p>
            <a:pPr>
              <a:defRPr/>
            </a:pPr>
            <a:r>
              <a:rPr lang="en-GB" dirty="0">
                <a:solidFill>
                  <a:prstClr val="black"/>
                </a:solidFill>
              </a:rPr>
              <a:t>University of </a:t>
            </a:r>
            <a:r>
              <a:rPr lang="en-GB" dirty="0" err="1">
                <a:solidFill>
                  <a:prstClr val="black"/>
                </a:solidFill>
              </a:rPr>
              <a:t>Basrah</a:t>
            </a:r>
            <a:r>
              <a:rPr lang="en-GB" dirty="0">
                <a:solidFill>
                  <a:prstClr val="black"/>
                </a:solidFill>
              </a:rPr>
              <a:t> </a:t>
            </a:r>
            <a:r>
              <a:rPr lang="en-GB" dirty="0" smtClean="0">
                <a:solidFill>
                  <a:prstClr val="black"/>
                </a:solidFill>
              </a:rPr>
              <a:t>–</a:t>
            </a:r>
            <a:r>
              <a:rPr lang="en-US" dirty="0" smtClean="0">
                <a:solidFill>
                  <a:prstClr val="black"/>
                </a:solidFill>
              </a:rPr>
              <a:t>College of Nursing</a:t>
            </a:r>
            <a:r>
              <a:rPr lang="en-GB" dirty="0" smtClean="0">
                <a:solidFill>
                  <a:prstClr val="black"/>
                </a:solidFill>
              </a:rPr>
              <a:t>– </a:t>
            </a:r>
            <a:r>
              <a:rPr lang="en-US" dirty="0" smtClean="0">
                <a:solidFill>
                  <a:prstClr val="black"/>
                </a:solidFill>
              </a:rPr>
              <a:t>Fundamentals of Nursing Department</a:t>
            </a:r>
            <a:endParaRPr lang="en-GB" dirty="0">
              <a:solidFill>
                <a:prstClr val="black"/>
              </a:solidFill>
            </a:endParaRPr>
          </a:p>
        </p:txBody>
      </p:sp>
      <p:sp>
        <p:nvSpPr>
          <p:cNvPr id="2" name="Rectangle 1">
            <a:extLst>
              <a:ext uri="{FF2B5EF4-FFF2-40B4-BE49-F238E27FC236}">
                <a16:creationId xmlns:a16="http://schemas.microsoft.com/office/drawing/2014/main" xmlns="" id="{470BEDE2-834B-4054-A0CF-92E47AC422C5}"/>
              </a:ext>
            </a:extLst>
          </p:cNvPr>
          <p:cNvSpPr/>
          <p:nvPr/>
        </p:nvSpPr>
        <p:spPr>
          <a:xfrm>
            <a:off x="1072243" y="697791"/>
            <a:ext cx="6053855" cy="823752"/>
          </a:xfrm>
          <a:prstGeom prst="rect">
            <a:avLst/>
          </a:prstGeom>
        </p:spPr>
        <p:txBody>
          <a:bodyPr wrap="square">
            <a:spAutoFit/>
          </a:bodyPr>
          <a:lstStyle/>
          <a:p>
            <a:pPr algn="ctr">
              <a:lnSpc>
                <a:spcPct val="150000"/>
              </a:lnSpc>
            </a:pPr>
            <a:r>
              <a:rPr lang="en-US" sz="3600" dirty="0">
                <a:solidFill>
                  <a:prstClr val="black"/>
                </a:solidFill>
                <a:latin typeface="Times New Roman" panose="02020603050405020304" pitchFamily="18" charset="0"/>
                <a:ea typeface="Times New Roman" panose="02020603050405020304" pitchFamily="18" charset="0"/>
              </a:rPr>
              <a:t> </a:t>
            </a:r>
          </a:p>
        </p:txBody>
      </p:sp>
      <p:sp>
        <p:nvSpPr>
          <p:cNvPr id="3" name="Rectangle 2">
            <a:extLst>
              <a:ext uri="{FF2B5EF4-FFF2-40B4-BE49-F238E27FC236}">
                <a16:creationId xmlns:a16="http://schemas.microsoft.com/office/drawing/2014/main" xmlns="" id="{0E8ECB0A-E871-49EA-AC3D-4935CA47D8CE}"/>
              </a:ext>
            </a:extLst>
          </p:cNvPr>
          <p:cNvSpPr/>
          <p:nvPr/>
        </p:nvSpPr>
        <p:spPr>
          <a:xfrm>
            <a:off x="1072243" y="1721842"/>
            <a:ext cx="10276676" cy="723275"/>
          </a:xfrm>
          <a:prstGeom prst="rect">
            <a:avLst/>
          </a:prstGeom>
        </p:spPr>
        <p:txBody>
          <a:bodyPr wrap="square">
            <a:spAutoFit/>
          </a:bodyPr>
          <a:lstStyle/>
          <a:p>
            <a:pPr algn="just"/>
            <a:endParaRPr lang="en-US" sz="900" dirty="0">
              <a:solidFill>
                <a:srgbClr val="000000"/>
              </a:solidFill>
              <a:latin typeface="Arial" panose="020B0604020202020204" pitchFamily="34" charset="0"/>
            </a:endParaRPr>
          </a:p>
          <a:p>
            <a:pPr algn="just"/>
            <a:endParaRPr lang="en-US" sz="3200" dirty="0">
              <a:solidFill>
                <a:prstClr val="black"/>
              </a:solidFill>
            </a:endParaRPr>
          </a:p>
        </p:txBody>
      </p:sp>
      <p:sp>
        <p:nvSpPr>
          <p:cNvPr id="4" name="Rectangle 3">
            <a:extLst>
              <a:ext uri="{FF2B5EF4-FFF2-40B4-BE49-F238E27FC236}">
                <a16:creationId xmlns:a16="http://schemas.microsoft.com/office/drawing/2014/main" xmlns="" id="{6E0DCB15-13AD-4BE1-A7D3-5D96B79C870C}"/>
              </a:ext>
            </a:extLst>
          </p:cNvPr>
          <p:cNvSpPr/>
          <p:nvPr/>
        </p:nvSpPr>
        <p:spPr>
          <a:xfrm>
            <a:off x="10005392" y="6244625"/>
            <a:ext cx="2061126" cy="5016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black"/>
                </a:solidFill>
              </a:rPr>
              <a:t>21</a:t>
            </a:r>
            <a:endParaRPr lang="en-US" dirty="0">
              <a:solidFill>
                <a:prstClr val="black"/>
              </a:solidFill>
            </a:endParaRPr>
          </a:p>
        </p:txBody>
      </p:sp>
      <p:sp>
        <p:nvSpPr>
          <p:cNvPr id="5" name="مستطيل 4"/>
          <p:cNvSpPr/>
          <p:nvPr/>
        </p:nvSpPr>
        <p:spPr>
          <a:xfrm>
            <a:off x="753034" y="1521543"/>
            <a:ext cx="10730753" cy="3153684"/>
          </a:xfrm>
          <a:prstGeom prst="rect">
            <a:avLst/>
          </a:prstGeom>
        </p:spPr>
        <p:txBody>
          <a:bodyPr wrap="square">
            <a:spAutoFit/>
          </a:bodyPr>
          <a:lstStyle/>
          <a:p>
            <a:pPr algn="just">
              <a:lnSpc>
                <a:spcPct val="115000"/>
              </a:lnSpc>
              <a:spcAft>
                <a:spcPts val="1000"/>
              </a:spcAft>
            </a:pPr>
            <a:r>
              <a:rPr lang="en-US" sz="2400" dirty="0">
                <a:latin typeface="Times New Roman"/>
                <a:ea typeface="Calibri"/>
                <a:cs typeface="Arial"/>
              </a:rPr>
              <a:t>The patient with gallbladder disease resulting from gallstones </a:t>
            </a:r>
            <a:r>
              <a:rPr lang="en-US" sz="2400" dirty="0" smtClean="0">
                <a:latin typeface="Times New Roman"/>
                <a:ea typeface="Calibri"/>
                <a:cs typeface="Arial"/>
              </a:rPr>
              <a:t>may develop </a:t>
            </a:r>
            <a:r>
              <a:rPr lang="en-US" sz="2400" dirty="0">
                <a:latin typeface="Times New Roman"/>
                <a:ea typeface="Calibri"/>
                <a:cs typeface="Arial"/>
              </a:rPr>
              <a:t>two types of symptoms: those due to disease of the </a:t>
            </a:r>
            <a:r>
              <a:rPr lang="en-US" sz="2400" dirty="0" smtClean="0">
                <a:latin typeface="Times New Roman"/>
                <a:ea typeface="Calibri"/>
                <a:cs typeface="Arial"/>
              </a:rPr>
              <a:t>gallbladder itself :</a:t>
            </a:r>
            <a:endParaRPr lang="en-US" sz="2400" dirty="0" smtClean="0">
              <a:latin typeface="Baskerville Old Face" pitchFamily="18" charset="0"/>
              <a:ea typeface="Calibri"/>
              <a:cs typeface="+mj-cs"/>
            </a:endParaRPr>
          </a:p>
          <a:p>
            <a:pPr marL="342900" indent="-342900" algn="just">
              <a:lnSpc>
                <a:spcPct val="115000"/>
              </a:lnSpc>
              <a:spcAft>
                <a:spcPts val="1000"/>
              </a:spcAft>
              <a:buFont typeface="+mj-lt"/>
              <a:buAutoNum type="arabicPeriod"/>
            </a:pPr>
            <a:r>
              <a:rPr lang="en-US" sz="1600" dirty="0" smtClean="0">
                <a:ea typeface="Calibri"/>
                <a:cs typeface="Arial"/>
              </a:rPr>
              <a:t> </a:t>
            </a:r>
            <a:r>
              <a:rPr lang="en-US" sz="2400" dirty="0" err="1">
                <a:latin typeface="Baskerville Old Face" pitchFamily="18" charset="0"/>
                <a:ea typeface="Calibri"/>
                <a:cs typeface="Arial"/>
              </a:rPr>
              <a:t>Epigastric</a:t>
            </a:r>
            <a:r>
              <a:rPr lang="en-US" sz="2400" dirty="0">
                <a:latin typeface="Baskerville Old Face" pitchFamily="18" charset="0"/>
                <a:ea typeface="Calibri"/>
                <a:cs typeface="Arial"/>
              </a:rPr>
              <a:t> distress, such as </a:t>
            </a:r>
            <a:r>
              <a:rPr lang="en-US" sz="2400" dirty="0" smtClean="0">
                <a:latin typeface="Baskerville Old Face" pitchFamily="18" charset="0"/>
                <a:ea typeface="Calibri"/>
                <a:cs typeface="Arial"/>
              </a:rPr>
              <a:t>fullness.</a:t>
            </a:r>
            <a:endParaRPr lang="en-US" sz="2400" dirty="0">
              <a:latin typeface="Baskerville Old Face" pitchFamily="18" charset="0"/>
              <a:ea typeface="Calibri"/>
              <a:cs typeface="Arial"/>
            </a:endParaRPr>
          </a:p>
          <a:p>
            <a:pPr marL="457200" indent="-457200" algn="just">
              <a:lnSpc>
                <a:spcPct val="115000"/>
              </a:lnSpc>
              <a:spcAft>
                <a:spcPts val="1000"/>
              </a:spcAft>
              <a:buFont typeface="+mj-lt"/>
              <a:buAutoNum type="arabicPeriod"/>
            </a:pPr>
            <a:r>
              <a:rPr lang="en-US" sz="2400" dirty="0">
                <a:latin typeface="Baskerville Old Face" pitchFamily="18" charset="0"/>
                <a:ea typeface="Calibri"/>
                <a:cs typeface="Arial"/>
              </a:rPr>
              <a:t>abdominal </a:t>
            </a:r>
            <a:r>
              <a:rPr lang="en-US" sz="2400" dirty="0" smtClean="0">
                <a:latin typeface="Baskerville Old Face" pitchFamily="18" charset="0"/>
                <a:ea typeface="Calibri"/>
                <a:cs typeface="Arial"/>
              </a:rPr>
              <a:t>distention.</a:t>
            </a:r>
          </a:p>
          <a:p>
            <a:pPr marL="457200" indent="-457200" algn="just">
              <a:lnSpc>
                <a:spcPct val="115000"/>
              </a:lnSpc>
              <a:spcAft>
                <a:spcPts val="1000"/>
              </a:spcAft>
              <a:buFont typeface="+mj-lt"/>
              <a:buAutoNum type="arabicPeriod"/>
            </a:pPr>
            <a:r>
              <a:rPr lang="en-US" sz="2400" dirty="0" smtClean="0">
                <a:latin typeface="Baskerville Old Face" pitchFamily="18" charset="0"/>
                <a:ea typeface="Calibri"/>
                <a:cs typeface="Arial"/>
              </a:rPr>
              <a:t>vague </a:t>
            </a:r>
            <a:r>
              <a:rPr lang="en-US" sz="2400" dirty="0">
                <a:latin typeface="Baskerville Old Face" pitchFamily="18" charset="0"/>
                <a:ea typeface="Calibri"/>
                <a:cs typeface="Arial"/>
              </a:rPr>
              <a:t>pain in the right upper quadrant of </a:t>
            </a:r>
            <a:r>
              <a:rPr lang="en-US" sz="2400" dirty="0" smtClean="0">
                <a:latin typeface="Baskerville Old Face" pitchFamily="18" charset="0"/>
                <a:ea typeface="Calibri"/>
                <a:cs typeface="Arial"/>
              </a:rPr>
              <a:t>the abdomen. </a:t>
            </a:r>
            <a:r>
              <a:rPr lang="en-US" sz="2400" dirty="0">
                <a:latin typeface="Baskerville Old Face" pitchFamily="18" charset="0"/>
                <a:ea typeface="Calibri"/>
                <a:cs typeface="Arial"/>
              </a:rPr>
              <a:t>may occur. </a:t>
            </a:r>
            <a:endParaRPr lang="en-US" sz="2400" dirty="0" smtClean="0">
              <a:latin typeface="Baskerville Old Face" pitchFamily="18" charset="0"/>
              <a:ea typeface="Calibri"/>
              <a:cs typeface="Arial"/>
            </a:endParaRPr>
          </a:p>
          <a:p>
            <a:pPr marL="342900" indent="-342900" algn="just">
              <a:lnSpc>
                <a:spcPct val="115000"/>
              </a:lnSpc>
              <a:spcAft>
                <a:spcPts val="1000"/>
              </a:spcAft>
              <a:buFont typeface="Wingdings" pitchFamily="2" charset="2"/>
              <a:buChar char="Ø"/>
            </a:pPr>
            <a:r>
              <a:rPr lang="en-US" sz="2400" dirty="0" smtClean="0">
                <a:latin typeface="Baskerville Old Face" pitchFamily="18" charset="0"/>
                <a:ea typeface="Calibri"/>
                <a:cs typeface="Arial"/>
              </a:rPr>
              <a:t>This </a:t>
            </a:r>
            <a:r>
              <a:rPr lang="en-US" sz="2400" dirty="0">
                <a:latin typeface="Baskerville Old Face" pitchFamily="18" charset="0"/>
                <a:ea typeface="Calibri"/>
                <a:cs typeface="Arial"/>
              </a:rPr>
              <a:t>distress may follow a meal rich in fried or </a:t>
            </a:r>
            <a:r>
              <a:rPr lang="en-US" sz="2400" dirty="0" smtClean="0">
                <a:latin typeface="Baskerville Old Face" pitchFamily="18" charset="0"/>
                <a:ea typeface="Calibri"/>
                <a:cs typeface="Arial"/>
              </a:rPr>
              <a:t>fatty foods.</a:t>
            </a:r>
            <a:endParaRPr lang="en-US" sz="2400" dirty="0">
              <a:latin typeface="Baskerville Old Face" pitchFamily="18" charset="0"/>
              <a:ea typeface="Calibri"/>
              <a:cs typeface="Arial"/>
            </a:endParaRPr>
          </a:p>
        </p:txBody>
      </p:sp>
      <p:sp>
        <p:nvSpPr>
          <p:cNvPr id="6" name="Rectangle 5"/>
          <p:cNvSpPr/>
          <p:nvPr/>
        </p:nvSpPr>
        <p:spPr>
          <a:xfrm>
            <a:off x="3751729" y="555669"/>
            <a:ext cx="4921624" cy="584775"/>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ctr"/>
            <a:r>
              <a:rPr lang="en-US" sz="3200" b="1" dirty="0">
                <a:solidFill>
                  <a:srgbClr val="1C3984"/>
                </a:solidFill>
                <a:latin typeface="Baskerville Old Face" pitchFamily="18" charset="0"/>
              </a:rPr>
              <a:t>Clinical Manifestations</a:t>
            </a:r>
            <a:endParaRPr lang="ar-IQ" sz="3200" b="1" dirty="0">
              <a:latin typeface="Baskerville Old Face" pitchFamily="18" charset="0"/>
            </a:endParaRPr>
          </a:p>
        </p:txBody>
      </p:sp>
    </p:spTree>
    <p:extLst>
      <p:ext uri="{BB962C8B-B14F-4D97-AF65-F5344CB8AC3E}">
        <p14:creationId xmlns:p14="http://schemas.microsoft.com/office/powerpoint/2010/main" val="1277917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flipH="1">
            <a:off x="304800" y="6226789"/>
            <a:ext cx="11514667"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xmlns="" id="{55630FFC-AE15-4532-8B6D-FB47964DF21D}"/>
              </a:ext>
            </a:extLst>
          </p:cNvPr>
          <p:cNvSpPr/>
          <p:nvPr/>
        </p:nvSpPr>
        <p:spPr>
          <a:xfrm>
            <a:off x="304799" y="6293371"/>
            <a:ext cx="7908472" cy="369332"/>
          </a:xfrm>
          <a:prstGeom prst="rect">
            <a:avLst/>
          </a:prstGeom>
        </p:spPr>
        <p:txBody>
          <a:bodyPr wrap="square">
            <a:spAutoFit/>
          </a:bodyPr>
          <a:lstStyle/>
          <a:p>
            <a:pPr>
              <a:defRPr/>
            </a:pPr>
            <a:r>
              <a:rPr lang="en-GB" dirty="0">
                <a:solidFill>
                  <a:prstClr val="black"/>
                </a:solidFill>
              </a:rPr>
              <a:t>University of </a:t>
            </a:r>
            <a:r>
              <a:rPr lang="en-GB" dirty="0" err="1">
                <a:solidFill>
                  <a:prstClr val="black"/>
                </a:solidFill>
              </a:rPr>
              <a:t>Basrah</a:t>
            </a:r>
            <a:r>
              <a:rPr lang="en-GB" dirty="0">
                <a:solidFill>
                  <a:prstClr val="black"/>
                </a:solidFill>
              </a:rPr>
              <a:t> </a:t>
            </a:r>
            <a:r>
              <a:rPr lang="en-GB" dirty="0" smtClean="0">
                <a:solidFill>
                  <a:prstClr val="black"/>
                </a:solidFill>
              </a:rPr>
              <a:t>–</a:t>
            </a:r>
            <a:r>
              <a:rPr lang="en-US" dirty="0" smtClean="0">
                <a:solidFill>
                  <a:prstClr val="black"/>
                </a:solidFill>
              </a:rPr>
              <a:t>College of Nursing</a:t>
            </a:r>
            <a:r>
              <a:rPr lang="en-GB" dirty="0" smtClean="0">
                <a:solidFill>
                  <a:prstClr val="black"/>
                </a:solidFill>
              </a:rPr>
              <a:t>– </a:t>
            </a:r>
            <a:r>
              <a:rPr lang="en-US" dirty="0" smtClean="0">
                <a:solidFill>
                  <a:prstClr val="black"/>
                </a:solidFill>
              </a:rPr>
              <a:t>Fundamentals of Nursing Department</a:t>
            </a:r>
            <a:endParaRPr lang="en-GB" dirty="0">
              <a:solidFill>
                <a:prstClr val="black"/>
              </a:solidFill>
            </a:endParaRPr>
          </a:p>
        </p:txBody>
      </p:sp>
      <p:sp>
        <p:nvSpPr>
          <p:cNvPr id="2" name="Rectangle 1">
            <a:extLst>
              <a:ext uri="{FF2B5EF4-FFF2-40B4-BE49-F238E27FC236}">
                <a16:creationId xmlns:a16="http://schemas.microsoft.com/office/drawing/2014/main" xmlns="" id="{470BEDE2-834B-4054-A0CF-92E47AC422C5}"/>
              </a:ext>
            </a:extLst>
          </p:cNvPr>
          <p:cNvSpPr/>
          <p:nvPr/>
        </p:nvSpPr>
        <p:spPr>
          <a:xfrm>
            <a:off x="1072243" y="697791"/>
            <a:ext cx="6053855" cy="823752"/>
          </a:xfrm>
          <a:prstGeom prst="rect">
            <a:avLst/>
          </a:prstGeom>
        </p:spPr>
        <p:txBody>
          <a:bodyPr wrap="square">
            <a:spAutoFit/>
          </a:bodyPr>
          <a:lstStyle/>
          <a:p>
            <a:pPr algn="just">
              <a:lnSpc>
                <a:spcPct val="150000"/>
              </a:lnSpc>
            </a:pPr>
            <a:r>
              <a:rPr lang="en-US" sz="3600" i="1" dirty="0">
                <a:solidFill>
                  <a:prstClr val="black"/>
                </a:solidFill>
                <a:latin typeface="Times New Roman" panose="02020603050405020304" pitchFamily="18" charset="0"/>
                <a:ea typeface="Times New Roman" panose="02020603050405020304" pitchFamily="18" charset="0"/>
              </a:rPr>
              <a:t> </a:t>
            </a:r>
            <a:endParaRPr lang="en-US" sz="3600" dirty="0">
              <a:solidFill>
                <a:prstClr val="black"/>
              </a:solidFill>
              <a:latin typeface="Times New Roman" panose="02020603050405020304" pitchFamily="18" charset="0"/>
              <a:ea typeface="Times New Roman" panose="02020603050405020304" pitchFamily="18" charset="0"/>
            </a:endParaRPr>
          </a:p>
        </p:txBody>
      </p:sp>
      <p:sp>
        <p:nvSpPr>
          <p:cNvPr id="3" name="Rectangle 2">
            <a:extLst>
              <a:ext uri="{FF2B5EF4-FFF2-40B4-BE49-F238E27FC236}">
                <a16:creationId xmlns:a16="http://schemas.microsoft.com/office/drawing/2014/main" xmlns="" id="{0E8ECB0A-E871-49EA-AC3D-4935CA47D8CE}"/>
              </a:ext>
            </a:extLst>
          </p:cNvPr>
          <p:cNvSpPr/>
          <p:nvPr/>
        </p:nvSpPr>
        <p:spPr>
          <a:xfrm>
            <a:off x="1072243" y="1721842"/>
            <a:ext cx="10276676" cy="723275"/>
          </a:xfrm>
          <a:prstGeom prst="rect">
            <a:avLst/>
          </a:prstGeom>
        </p:spPr>
        <p:txBody>
          <a:bodyPr wrap="square">
            <a:spAutoFit/>
          </a:bodyPr>
          <a:lstStyle/>
          <a:p>
            <a:pPr algn="just"/>
            <a:endParaRPr lang="en-US" sz="900" dirty="0">
              <a:solidFill>
                <a:srgbClr val="000000"/>
              </a:solidFill>
              <a:latin typeface="Arial" panose="020B0604020202020204" pitchFamily="34" charset="0"/>
            </a:endParaRPr>
          </a:p>
          <a:p>
            <a:pPr algn="just"/>
            <a:endParaRPr lang="en-US" sz="3200" dirty="0">
              <a:solidFill>
                <a:prstClr val="black"/>
              </a:solidFill>
            </a:endParaRPr>
          </a:p>
        </p:txBody>
      </p:sp>
      <p:sp>
        <p:nvSpPr>
          <p:cNvPr id="4" name="Rectangle 3">
            <a:extLst>
              <a:ext uri="{FF2B5EF4-FFF2-40B4-BE49-F238E27FC236}">
                <a16:creationId xmlns:a16="http://schemas.microsoft.com/office/drawing/2014/main" xmlns="" id="{6E0DCB15-13AD-4BE1-A7D3-5D96B79C870C}"/>
              </a:ext>
            </a:extLst>
          </p:cNvPr>
          <p:cNvSpPr/>
          <p:nvPr/>
        </p:nvSpPr>
        <p:spPr>
          <a:xfrm>
            <a:off x="10005392" y="6244625"/>
            <a:ext cx="2061126" cy="5016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black"/>
                </a:solidFill>
              </a:rPr>
              <a:t>22</a:t>
            </a:r>
            <a:endParaRPr lang="en-US" dirty="0">
              <a:solidFill>
                <a:prstClr val="black"/>
              </a:solidFill>
            </a:endParaRPr>
          </a:p>
        </p:txBody>
      </p:sp>
      <p:sp>
        <p:nvSpPr>
          <p:cNvPr id="5" name="مستطيل 4"/>
          <p:cNvSpPr/>
          <p:nvPr/>
        </p:nvSpPr>
        <p:spPr>
          <a:xfrm>
            <a:off x="1072243" y="1109667"/>
            <a:ext cx="9265023" cy="2728952"/>
          </a:xfrm>
          <a:prstGeom prst="rect">
            <a:avLst/>
          </a:prstGeom>
        </p:spPr>
        <p:txBody>
          <a:bodyPr wrap="square">
            <a:spAutoFit/>
          </a:bodyPr>
          <a:lstStyle/>
          <a:p>
            <a:pPr marL="228600">
              <a:lnSpc>
                <a:spcPct val="115000"/>
              </a:lnSpc>
              <a:spcAft>
                <a:spcPts val="1000"/>
              </a:spcAft>
            </a:pPr>
            <a:r>
              <a:rPr lang="en-US" sz="2400" dirty="0">
                <a:solidFill>
                  <a:prstClr val="black"/>
                </a:solidFill>
                <a:latin typeface="Times New Roman"/>
                <a:ea typeface="Calibri"/>
                <a:cs typeface="Arial"/>
              </a:rPr>
              <a:t>those due to obstruction of the bile passages by a </a:t>
            </a:r>
            <a:r>
              <a:rPr lang="en-US" sz="2400" dirty="0" smtClean="0">
                <a:solidFill>
                  <a:prstClr val="black"/>
                </a:solidFill>
                <a:latin typeface="Times New Roman"/>
                <a:ea typeface="Calibri"/>
                <a:cs typeface="Arial"/>
              </a:rPr>
              <a:t>gallstone:</a:t>
            </a:r>
            <a:endParaRPr lang="en-US" sz="2400" dirty="0" smtClean="0">
              <a:latin typeface="Times New Roman"/>
              <a:ea typeface="Calibri"/>
              <a:cs typeface="Arial"/>
            </a:endParaRPr>
          </a:p>
          <a:p>
            <a:pPr marL="685800" indent="-457200">
              <a:lnSpc>
                <a:spcPct val="115000"/>
              </a:lnSpc>
              <a:spcAft>
                <a:spcPts val="1000"/>
              </a:spcAft>
              <a:buFont typeface="+mj-lt"/>
              <a:buAutoNum type="arabicPeriod"/>
            </a:pPr>
            <a:r>
              <a:rPr lang="en-US" sz="2400" dirty="0" smtClean="0">
                <a:latin typeface="Times New Roman"/>
                <a:ea typeface="Calibri"/>
                <a:cs typeface="Arial"/>
              </a:rPr>
              <a:t>Pain </a:t>
            </a:r>
            <a:r>
              <a:rPr lang="en-US" sz="2400" dirty="0">
                <a:latin typeface="Times New Roman"/>
                <a:ea typeface="Calibri"/>
                <a:cs typeface="Arial"/>
              </a:rPr>
              <a:t>and Biliary </a:t>
            </a:r>
            <a:r>
              <a:rPr lang="en-US" sz="2400" dirty="0" smtClean="0">
                <a:latin typeface="Times New Roman"/>
                <a:ea typeface="Calibri"/>
                <a:cs typeface="Arial"/>
              </a:rPr>
              <a:t>Colic.</a:t>
            </a:r>
          </a:p>
          <a:p>
            <a:pPr marL="685800" indent="-457200">
              <a:lnSpc>
                <a:spcPct val="115000"/>
              </a:lnSpc>
              <a:spcAft>
                <a:spcPts val="1000"/>
              </a:spcAft>
              <a:buFont typeface="+mj-lt"/>
              <a:buAutoNum type="arabicPeriod"/>
            </a:pPr>
            <a:r>
              <a:rPr lang="en-US" sz="2400" dirty="0" smtClean="0">
                <a:latin typeface="Baskerville Old Face" pitchFamily="18" charset="0"/>
                <a:ea typeface="Calibri"/>
                <a:cs typeface="Arial"/>
              </a:rPr>
              <a:t>Jaundice.</a:t>
            </a:r>
          </a:p>
          <a:p>
            <a:pPr marL="685800" indent="-457200">
              <a:lnSpc>
                <a:spcPct val="115000"/>
              </a:lnSpc>
              <a:spcAft>
                <a:spcPts val="1000"/>
              </a:spcAft>
              <a:buFont typeface="+mj-lt"/>
              <a:buAutoNum type="arabicPeriod"/>
            </a:pPr>
            <a:r>
              <a:rPr lang="en-US" sz="2400" dirty="0">
                <a:latin typeface="Baskerville Old Face" pitchFamily="18" charset="0"/>
                <a:ea typeface="Calibri"/>
                <a:cs typeface="Arial"/>
              </a:rPr>
              <a:t>Changes in Urine and Stool </a:t>
            </a:r>
            <a:r>
              <a:rPr lang="en-US" sz="2400" dirty="0" smtClean="0">
                <a:latin typeface="Baskerville Old Face" pitchFamily="18" charset="0"/>
                <a:ea typeface="Calibri"/>
                <a:cs typeface="Arial"/>
              </a:rPr>
              <a:t>Color.</a:t>
            </a:r>
          </a:p>
          <a:p>
            <a:pPr marL="685800" indent="-457200">
              <a:lnSpc>
                <a:spcPct val="115000"/>
              </a:lnSpc>
              <a:spcAft>
                <a:spcPts val="1000"/>
              </a:spcAft>
              <a:buFont typeface="+mj-lt"/>
              <a:buAutoNum type="arabicPeriod"/>
            </a:pPr>
            <a:r>
              <a:rPr lang="en-US" sz="2400" dirty="0">
                <a:latin typeface="Baskerville Old Face" pitchFamily="18" charset="0"/>
                <a:ea typeface="Calibri"/>
                <a:cs typeface="Arial"/>
              </a:rPr>
              <a:t>Vitamin Deficiency</a:t>
            </a:r>
          </a:p>
        </p:txBody>
      </p:sp>
    </p:spTree>
    <p:extLst>
      <p:ext uri="{BB962C8B-B14F-4D97-AF65-F5344CB8AC3E}">
        <p14:creationId xmlns:p14="http://schemas.microsoft.com/office/powerpoint/2010/main" val="1277917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flipH="1">
            <a:off x="304800" y="6226789"/>
            <a:ext cx="11514667"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xmlns="" id="{55630FFC-AE15-4532-8B6D-FB47964DF21D}"/>
              </a:ext>
            </a:extLst>
          </p:cNvPr>
          <p:cNvSpPr/>
          <p:nvPr/>
        </p:nvSpPr>
        <p:spPr>
          <a:xfrm>
            <a:off x="304799" y="6293371"/>
            <a:ext cx="7908472" cy="369332"/>
          </a:xfrm>
          <a:prstGeom prst="rect">
            <a:avLst/>
          </a:prstGeom>
        </p:spPr>
        <p:txBody>
          <a:bodyPr wrap="square">
            <a:spAutoFit/>
          </a:bodyPr>
          <a:lstStyle/>
          <a:p>
            <a:pPr>
              <a:defRPr/>
            </a:pPr>
            <a:r>
              <a:rPr lang="en-GB" dirty="0">
                <a:solidFill>
                  <a:prstClr val="black"/>
                </a:solidFill>
              </a:rPr>
              <a:t>University of </a:t>
            </a:r>
            <a:r>
              <a:rPr lang="en-GB" dirty="0" err="1">
                <a:solidFill>
                  <a:prstClr val="black"/>
                </a:solidFill>
              </a:rPr>
              <a:t>Basrah</a:t>
            </a:r>
            <a:r>
              <a:rPr lang="en-GB" dirty="0">
                <a:solidFill>
                  <a:prstClr val="black"/>
                </a:solidFill>
              </a:rPr>
              <a:t> </a:t>
            </a:r>
            <a:r>
              <a:rPr lang="en-GB" dirty="0" smtClean="0">
                <a:solidFill>
                  <a:prstClr val="black"/>
                </a:solidFill>
              </a:rPr>
              <a:t>–</a:t>
            </a:r>
            <a:r>
              <a:rPr lang="en-US" dirty="0" smtClean="0">
                <a:solidFill>
                  <a:prstClr val="black"/>
                </a:solidFill>
              </a:rPr>
              <a:t>College of Nursing</a:t>
            </a:r>
            <a:r>
              <a:rPr lang="en-GB" dirty="0" smtClean="0">
                <a:solidFill>
                  <a:prstClr val="black"/>
                </a:solidFill>
              </a:rPr>
              <a:t>– </a:t>
            </a:r>
            <a:r>
              <a:rPr lang="en-US" dirty="0" smtClean="0">
                <a:solidFill>
                  <a:prstClr val="black"/>
                </a:solidFill>
              </a:rPr>
              <a:t>Fundamentals of Nursing Department</a:t>
            </a:r>
            <a:endParaRPr lang="en-GB" dirty="0">
              <a:solidFill>
                <a:prstClr val="black"/>
              </a:solidFill>
            </a:endParaRPr>
          </a:p>
        </p:txBody>
      </p:sp>
      <p:sp>
        <p:nvSpPr>
          <p:cNvPr id="2" name="Rectangle 1">
            <a:extLst>
              <a:ext uri="{FF2B5EF4-FFF2-40B4-BE49-F238E27FC236}">
                <a16:creationId xmlns:a16="http://schemas.microsoft.com/office/drawing/2014/main" xmlns="" id="{470BEDE2-834B-4054-A0CF-92E47AC422C5}"/>
              </a:ext>
            </a:extLst>
          </p:cNvPr>
          <p:cNvSpPr/>
          <p:nvPr/>
        </p:nvSpPr>
        <p:spPr>
          <a:xfrm>
            <a:off x="1865619" y="234152"/>
            <a:ext cx="6053855" cy="823752"/>
          </a:xfrm>
          <a:prstGeom prst="rect">
            <a:avLst/>
          </a:prstGeom>
        </p:spPr>
        <p:txBody>
          <a:bodyPr wrap="square">
            <a:spAutoFit/>
          </a:bodyPr>
          <a:lstStyle/>
          <a:p>
            <a:pPr algn="just">
              <a:lnSpc>
                <a:spcPct val="150000"/>
              </a:lnSpc>
            </a:pPr>
            <a:r>
              <a:rPr lang="en-US" sz="3600" i="1" dirty="0">
                <a:solidFill>
                  <a:prstClr val="black"/>
                </a:solidFill>
                <a:latin typeface="Times New Roman" panose="02020603050405020304" pitchFamily="18" charset="0"/>
                <a:ea typeface="Times New Roman" panose="02020603050405020304" pitchFamily="18" charset="0"/>
              </a:rPr>
              <a:t> </a:t>
            </a:r>
            <a:endParaRPr lang="en-US" sz="3600" dirty="0">
              <a:solidFill>
                <a:prstClr val="black"/>
              </a:solidFill>
              <a:latin typeface="Times New Roman" panose="02020603050405020304" pitchFamily="18" charset="0"/>
              <a:ea typeface="Times New Roman" panose="02020603050405020304" pitchFamily="18" charset="0"/>
            </a:endParaRPr>
          </a:p>
        </p:txBody>
      </p:sp>
      <p:sp>
        <p:nvSpPr>
          <p:cNvPr id="3" name="Rectangle 2">
            <a:extLst>
              <a:ext uri="{FF2B5EF4-FFF2-40B4-BE49-F238E27FC236}">
                <a16:creationId xmlns:a16="http://schemas.microsoft.com/office/drawing/2014/main" xmlns="" id="{0E8ECB0A-E871-49EA-AC3D-4935CA47D8CE}"/>
              </a:ext>
            </a:extLst>
          </p:cNvPr>
          <p:cNvSpPr/>
          <p:nvPr/>
        </p:nvSpPr>
        <p:spPr>
          <a:xfrm>
            <a:off x="1072243" y="1398297"/>
            <a:ext cx="10276676" cy="723275"/>
          </a:xfrm>
          <a:prstGeom prst="rect">
            <a:avLst/>
          </a:prstGeom>
        </p:spPr>
        <p:txBody>
          <a:bodyPr wrap="square">
            <a:spAutoFit/>
          </a:bodyPr>
          <a:lstStyle/>
          <a:p>
            <a:pPr algn="just"/>
            <a:endParaRPr lang="en-US" sz="900" dirty="0">
              <a:solidFill>
                <a:srgbClr val="000000"/>
              </a:solidFill>
              <a:latin typeface="Arial" panose="020B0604020202020204" pitchFamily="34" charset="0"/>
            </a:endParaRPr>
          </a:p>
          <a:p>
            <a:pPr algn="just"/>
            <a:endParaRPr lang="en-US" sz="3200" dirty="0">
              <a:solidFill>
                <a:prstClr val="black"/>
              </a:solidFill>
            </a:endParaRPr>
          </a:p>
        </p:txBody>
      </p:sp>
      <p:sp>
        <p:nvSpPr>
          <p:cNvPr id="4" name="Rectangle 3">
            <a:extLst>
              <a:ext uri="{FF2B5EF4-FFF2-40B4-BE49-F238E27FC236}">
                <a16:creationId xmlns:a16="http://schemas.microsoft.com/office/drawing/2014/main" xmlns="" id="{6E0DCB15-13AD-4BE1-A7D3-5D96B79C870C}"/>
              </a:ext>
            </a:extLst>
          </p:cNvPr>
          <p:cNvSpPr/>
          <p:nvPr/>
        </p:nvSpPr>
        <p:spPr>
          <a:xfrm>
            <a:off x="10005392" y="6244625"/>
            <a:ext cx="2061126" cy="5016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black"/>
                </a:solidFill>
              </a:rPr>
              <a:t>23</a:t>
            </a:r>
            <a:endParaRPr lang="en-US" dirty="0">
              <a:solidFill>
                <a:prstClr val="black"/>
              </a:solidFill>
            </a:endParaRPr>
          </a:p>
        </p:txBody>
      </p:sp>
      <p:sp>
        <p:nvSpPr>
          <p:cNvPr id="5" name="مستطيل 4"/>
          <p:cNvSpPr/>
          <p:nvPr/>
        </p:nvSpPr>
        <p:spPr>
          <a:xfrm>
            <a:off x="4259035" y="157014"/>
            <a:ext cx="3954236" cy="800219"/>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marL="228600" algn="ctr">
              <a:lnSpc>
                <a:spcPct val="115000"/>
              </a:lnSpc>
              <a:spcAft>
                <a:spcPts val="1000"/>
              </a:spcAft>
            </a:pPr>
            <a:r>
              <a:rPr lang="en-US" sz="2400" b="1" dirty="0">
                <a:latin typeface="Times New Roman"/>
                <a:ea typeface="Calibri"/>
                <a:cs typeface="Arial"/>
              </a:rPr>
              <a:t>Diagnostic Tests</a:t>
            </a:r>
            <a:br>
              <a:rPr lang="en-US" sz="2400" b="1" dirty="0">
                <a:latin typeface="Times New Roman"/>
                <a:ea typeface="Calibri"/>
                <a:cs typeface="Arial"/>
              </a:rPr>
            </a:br>
            <a:endParaRPr lang="en-US" sz="1600" dirty="0">
              <a:ea typeface="Calibri"/>
              <a:cs typeface="Arial"/>
            </a:endParaRPr>
          </a:p>
        </p:txBody>
      </p:sp>
      <p:sp>
        <p:nvSpPr>
          <p:cNvPr id="6" name="Rectangle 5"/>
          <p:cNvSpPr/>
          <p:nvPr/>
        </p:nvSpPr>
        <p:spPr>
          <a:xfrm>
            <a:off x="1411941" y="1559859"/>
            <a:ext cx="7732059" cy="4466736"/>
          </a:xfrm>
          <a:prstGeom prst="rect">
            <a:avLst/>
          </a:prstGeom>
        </p:spPr>
        <p:txBody>
          <a:bodyPr wrap="square">
            <a:spAutoFit/>
          </a:bodyPr>
          <a:lstStyle/>
          <a:p>
            <a:pPr>
              <a:lnSpc>
                <a:spcPct val="150000"/>
              </a:lnSpc>
            </a:pPr>
            <a:r>
              <a:rPr lang="en-US" sz="2400" dirty="0" smtClean="0">
                <a:latin typeface="Baskerville Old Face" pitchFamily="18" charset="0"/>
              </a:rPr>
              <a:t>1. Physical </a:t>
            </a:r>
            <a:r>
              <a:rPr lang="en-US" sz="2400" dirty="0">
                <a:latin typeface="Baskerville Old Face" pitchFamily="18" charset="0"/>
              </a:rPr>
              <a:t>examination.</a:t>
            </a:r>
          </a:p>
          <a:p>
            <a:pPr>
              <a:lnSpc>
                <a:spcPct val="150000"/>
              </a:lnSpc>
            </a:pPr>
            <a:r>
              <a:rPr lang="en-US" sz="2400" dirty="0" smtClean="0">
                <a:latin typeface="Baskerville Old Face" pitchFamily="18" charset="0"/>
              </a:rPr>
              <a:t>2. Laboratory </a:t>
            </a:r>
            <a:r>
              <a:rPr lang="en-US" sz="2400" dirty="0">
                <a:latin typeface="Baskerville Old Face" pitchFamily="18" charset="0"/>
              </a:rPr>
              <a:t>test:</a:t>
            </a:r>
          </a:p>
          <a:p>
            <a:pPr>
              <a:lnSpc>
                <a:spcPct val="150000"/>
              </a:lnSpc>
              <a:buFont typeface="Wingdings" pitchFamily="2" charset="2"/>
              <a:buChar char="ü"/>
            </a:pPr>
            <a:r>
              <a:rPr lang="en-US" sz="2400" dirty="0">
                <a:latin typeface="Baskerville Old Face" pitchFamily="18" charset="0"/>
              </a:rPr>
              <a:t>Elevated conjugated bilirubin.</a:t>
            </a:r>
          </a:p>
          <a:p>
            <a:pPr>
              <a:lnSpc>
                <a:spcPct val="150000"/>
              </a:lnSpc>
              <a:buFont typeface="Wingdings" pitchFamily="2" charset="2"/>
              <a:buChar char="ü"/>
            </a:pPr>
            <a:r>
              <a:rPr lang="en-US" sz="2400" dirty="0">
                <a:latin typeface="Baskerville Old Face" pitchFamily="18" charset="0"/>
              </a:rPr>
              <a:t>Elevated alkaline phosphate.</a:t>
            </a:r>
          </a:p>
          <a:p>
            <a:pPr>
              <a:lnSpc>
                <a:spcPct val="150000"/>
              </a:lnSpc>
              <a:buFont typeface="Wingdings" pitchFamily="2" charset="2"/>
              <a:buChar char="ü"/>
            </a:pPr>
            <a:r>
              <a:rPr lang="en-US" sz="2400" dirty="0">
                <a:latin typeface="Baskerville Old Face" pitchFamily="18" charset="0"/>
              </a:rPr>
              <a:t>Serum amylase and lipase.</a:t>
            </a:r>
          </a:p>
          <a:p>
            <a:pPr>
              <a:lnSpc>
                <a:spcPct val="150000"/>
              </a:lnSpc>
              <a:buFont typeface="Wingdings" pitchFamily="2" charset="2"/>
              <a:buChar char="ü"/>
            </a:pPr>
            <a:r>
              <a:rPr lang="en-US" sz="2400" dirty="0">
                <a:latin typeface="Baskerville Old Face" pitchFamily="18" charset="0"/>
              </a:rPr>
              <a:t>Elevated WBC .</a:t>
            </a:r>
          </a:p>
          <a:p>
            <a:pPr>
              <a:lnSpc>
                <a:spcPct val="150000"/>
              </a:lnSpc>
            </a:pPr>
            <a:r>
              <a:rPr lang="en-US" sz="2400" dirty="0" smtClean="0">
                <a:latin typeface="Baskerville Old Face" pitchFamily="18" charset="0"/>
              </a:rPr>
              <a:t>3. Ultrasound </a:t>
            </a:r>
            <a:r>
              <a:rPr lang="en-US" sz="2400" dirty="0">
                <a:latin typeface="Baskerville Old Face" pitchFamily="18" charset="0"/>
              </a:rPr>
              <a:t>of the gallbladder. </a:t>
            </a:r>
          </a:p>
          <a:p>
            <a:pPr>
              <a:lnSpc>
                <a:spcPct val="150000"/>
              </a:lnSpc>
            </a:pPr>
            <a:r>
              <a:rPr lang="en-US" sz="2400" dirty="0" smtClean="0">
                <a:latin typeface="Baskerville Old Face" pitchFamily="18" charset="0"/>
              </a:rPr>
              <a:t>4. CT </a:t>
            </a:r>
            <a:r>
              <a:rPr lang="en-US" sz="2400" dirty="0">
                <a:latin typeface="Baskerville Old Face" pitchFamily="18" charset="0"/>
              </a:rPr>
              <a:t>scan.</a:t>
            </a:r>
            <a:endParaRPr lang="ar-IQ" sz="2400" dirty="0">
              <a:latin typeface="Baskerville Old Face" pitchFamily="18" charset="0"/>
            </a:endParaRPr>
          </a:p>
        </p:txBody>
      </p:sp>
    </p:spTree>
    <p:extLst>
      <p:ext uri="{BB962C8B-B14F-4D97-AF65-F5344CB8AC3E}">
        <p14:creationId xmlns:p14="http://schemas.microsoft.com/office/powerpoint/2010/main" val="1277917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flipH="1">
            <a:off x="304800" y="6226789"/>
            <a:ext cx="11514667"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xmlns="" id="{55630FFC-AE15-4532-8B6D-FB47964DF21D}"/>
              </a:ext>
            </a:extLst>
          </p:cNvPr>
          <p:cNvSpPr/>
          <p:nvPr/>
        </p:nvSpPr>
        <p:spPr>
          <a:xfrm>
            <a:off x="304799" y="6293371"/>
            <a:ext cx="7908472" cy="369332"/>
          </a:xfrm>
          <a:prstGeom prst="rect">
            <a:avLst/>
          </a:prstGeom>
        </p:spPr>
        <p:txBody>
          <a:bodyPr wrap="square">
            <a:spAutoFit/>
          </a:bodyPr>
          <a:lstStyle/>
          <a:p>
            <a:pPr>
              <a:defRPr/>
            </a:pPr>
            <a:r>
              <a:rPr lang="en-GB" dirty="0">
                <a:solidFill>
                  <a:prstClr val="black"/>
                </a:solidFill>
              </a:rPr>
              <a:t>University of </a:t>
            </a:r>
            <a:r>
              <a:rPr lang="en-GB" dirty="0" err="1">
                <a:solidFill>
                  <a:prstClr val="black"/>
                </a:solidFill>
              </a:rPr>
              <a:t>Basrah</a:t>
            </a:r>
            <a:r>
              <a:rPr lang="en-GB" dirty="0">
                <a:solidFill>
                  <a:prstClr val="black"/>
                </a:solidFill>
              </a:rPr>
              <a:t> </a:t>
            </a:r>
            <a:r>
              <a:rPr lang="en-GB" dirty="0" smtClean="0">
                <a:solidFill>
                  <a:prstClr val="black"/>
                </a:solidFill>
              </a:rPr>
              <a:t>–</a:t>
            </a:r>
            <a:r>
              <a:rPr lang="en-US" dirty="0" smtClean="0">
                <a:solidFill>
                  <a:prstClr val="black"/>
                </a:solidFill>
              </a:rPr>
              <a:t>College of Nursing</a:t>
            </a:r>
            <a:r>
              <a:rPr lang="en-GB" dirty="0" smtClean="0">
                <a:solidFill>
                  <a:prstClr val="black"/>
                </a:solidFill>
              </a:rPr>
              <a:t>– </a:t>
            </a:r>
            <a:r>
              <a:rPr lang="en-US" dirty="0" smtClean="0">
                <a:solidFill>
                  <a:prstClr val="black"/>
                </a:solidFill>
              </a:rPr>
              <a:t>Fundamentals of Nursing Department</a:t>
            </a:r>
            <a:endParaRPr lang="en-GB" dirty="0">
              <a:solidFill>
                <a:prstClr val="black"/>
              </a:solidFill>
            </a:endParaRPr>
          </a:p>
        </p:txBody>
      </p:sp>
      <p:sp>
        <p:nvSpPr>
          <p:cNvPr id="2" name="Rectangle 1">
            <a:extLst>
              <a:ext uri="{FF2B5EF4-FFF2-40B4-BE49-F238E27FC236}">
                <a16:creationId xmlns:a16="http://schemas.microsoft.com/office/drawing/2014/main" xmlns="" id="{470BEDE2-834B-4054-A0CF-92E47AC422C5}"/>
              </a:ext>
            </a:extLst>
          </p:cNvPr>
          <p:cNvSpPr/>
          <p:nvPr/>
        </p:nvSpPr>
        <p:spPr>
          <a:xfrm>
            <a:off x="1072243" y="697791"/>
            <a:ext cx="6053855" cy="823752"/>
          </a:xfrm>
          <a:prstGeom prst="rect">
            <a:avLst/>
          </a:prstGeom>
        </p:spPr>
        <p:txBody>
          <a:bodyPr wrap="square">
            <a:spAutoFit/>
          </a:bodyPr>
          <a:lstStyle/>
          <a:p>
            <a:pPr algn="just">
              <a:lnSpc>
                <a:spcPct val="150000"/>
              </a:lnSpc>
            </a:pPr>
            <a:r>
              <a:rPr lang="en-US" sz="3600" i="1" dirty="0">
                <a:solidFill>
                  <a:prstClr val="black"/>
                </a:solidFill>
                <a:latin typeface="Times New Roman" panose="02020603050405020304" pitchFamily="18" charset="0"/>
                <a:ea typeface="Times New Roman" panose="02020603050405020304" pitchFamily="18" charset="0"/>
              </a:rPr>
              <a:t> </a:t>
            </a:r>
            <a:endParaRPr lang="en-US" sz="3600" dirty="0">
              <a:solidFill>
                <a:prstClr val="black"/>
              </a:solidFill>
              <a:latin typeface="Times New Roman" panose="02020603050405020304" pitchFamily="18" charset="0"/>
              <a:ea typeface="Times New Roman" panose="02020603050405020304" pitchFamily="18" charset="0"/>
            </a:endParaRPr>
          </a:p>
        </p:txBody>
      </p:sp>
      <p:sp>
        <p:nvSpPr>
          <p:cNvPr id="3" name="Rectangle 2">
            <a:extLst>
              <a:ext uri="{FF2B5EF4-FFF2-40B4-BE49-F238E27FC236}">
                <a16:creationId xmlns:a16="http://schemas.microsoft.com/office/drawing/2014/main" xmlns="" id="{0E8ECB0A-E871-49EA-AC3D-4935CA47D8CE}"/>
              </a:ext>
            </a:extLst>
          </p:cNvPr>
          <p:cNvSpPr/>
          <p:nvPr/>
        </p:nvSpPr>
        <p:spPr>
          <a:xfrm>
            <a:off x="1072243" y="1721842"/>
            <a:ext cx="10276676" cy="723275"/>
          </a:xfrm>
          <a:prstGeom prst="rect">
            <a:avLst/>
          </a:prstGeom>
        </p:spPr>
        <p:txBody>
          <a:bodyPr wrap="square">
            <a:spAutoFit/>
          </a:bodyPr>
          <a:lstStyle/>
          <a:p>
            <a:pPr algn="just"/>
            <a:endParaRPr lang="en-US" sz="900" dirty="0">
              <a:solidFill>
                <a:srgbClr val="000000"/>
              </a:solidFill>
              <a:latin typeface="Arial" panose="020B0604020202020204" pitchFamily="34" charset="0"/>
            </a:endParaRPr>
          </a:p>
          <a:p>
            <a:pPr algn="just"/>
            <a:endParaRPr lang="en-US" sz="3200" dirty="0">
              <a:solidFill>
                <a:prstClr val="black"/>
              </a:solidFill>
            </a:endParaRPr>
          </a:p>
        </p:txBody>
      </p:sp>
      <p:sp>
        <p:nvSpPr>
          <p:cNvPr id="4" name="Rectangle 3">
            <a:extLst>
              <a:ext uri="{FF2B5EF4-FFF2-40B4-BE49-F238E27FC236}">
                <a16:creationId xmlns:a16="http://schemas.microsoft.com/office/drawing/2014/main" xmlns="" id="{6E0DCB15-13AD-4BE1-A7D3-5D96B79C870C}"/>
              </a:ext>
            </a:extLst>
          </p:cNvPr>
          <p:cNvSpPr/>
          <p:nvPr/>
        </p:nvSpPr>
        <p:spPr>
          <a:xfrm>
            <a:off x="10005392" y="6244625"/>
            <a:ext cx="2061126" cy="5016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black"/>
                </a:solidFill>
              </a:rPr>
              <a:t>24</a:t>
            </a:r>
            <a:endParaRPr lang="en-US" dirty="0">
              <a:solidFill>
                <a:prstClr val="black"/>
              </a:solidFill>
            </a:endParaRPr>
          </a:p>
        </p:txBody>
      </p:sp>
      <p:sp>
        <p:nvSpPr>
          <p:cNvPr id="5" name="مستطيل 4"/>
          <p:cNvSpPr/>
          <p:nvPr/>
        </p:nvSpPr>
        <p:spPr>
          <a:xfrm>
            <a:off x="3899647" y="141357"/>
            <a:ext cx="5365377" cy="587853"/>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marL="228600" algn="ctr">
              <a:lnSpc>
                <a:spcPct val="115000"/>
              </a:lnSpc>
              <a:spcAft>
                <a:spcPts val="1000"/>
              </a:spcAft>
            </a:pPr>
            <a:r>
              <a:rPr lang="en-US" sz="2800" b="1" dirty="0">
                <a:latin typeface="Times New Roman"/>
                <a:ea typeface="Calibri"/>
                <a:cs typeface="Arial"/>
              </a:rPr>
              <a:t>Surgical management</a:t>
            </a:r>
            <a:endParaRPr lang="en-US" dirty="0">
              <a:ea typeface="Calibri"/>
              <a:cs typeface="Arial"/>
            </a:endParaRPr>
          </a:p>
        </p:txBody>
      </p:sp>
      <p:sp>
        <p:nvSpPr>
          <p:cNvPr id="6" name="Rectangle 5"/>
          <p:cNvSpPr/>
          <p:nvPr/>
        </p:nvSpPr>
        <p:spPr>
          <a:xfrm>
            <a:off x="672353" y="1109667"/>
            <a:ext cx="8471647" cy="1754326"/>
          </a:xfrm>
          <a:prstGeom prst="rect">
            <a:avLst/>
          </a:prstGeom>
        </p:spPr>
        <p:txBody>
          <a:bodyPr wrap="square">
            <a:spAutoFit/>
          </a:bodyPr>
          <a:lstStyle/>
          <a:p>
            <a:pPr marL="457200" indent="-457200">
              <a:lnSpc>
                <a:spcPct val="150000"/>
              </a:lnSpc>
              <a:buFont typeface="+mj-lt"/>
              <a:buAutoNum type="arabicPeriod"/>
            </a:pPr>
            <a:r>
              <a:rPr lang="en-US" sz="2400" dirty="0">
                <a:latin typeface="Baskerville Old Face" pitchFamily="18" charset="0"/>
              </a:rPr>
              <a:t>Open cholecystectomy.</a:t>
            </a:r>
          </a:p>
          <a:p>
            <a:pPr marL="457200" indent="-457200">
              <a:lnSpc>
                <a:spcPct val="150000"/>
              </a:lnSpc>
              <a:buFont typeface="+mj-lt"/>
              <a:buAutoNum type="arabicPeriod"/>
            </a:pPr>
            <a:r>
              <a:rPr lang="en-US" sz="2400" dirty="0">
                <a:latin typeface="Baskerville Old Face" pitchFamily="18" charset="0"/>
              </a:rPr>
              <a:t>Laparoscopic cholecystectomy</a:t>
            </a:r>
            <a:r>
              <a:rPr lang="en-US" sz="2400" dirty="0" smtClean="0">
                <a:latin typeface="Baskerville Old Face" pitchFamily="18" charset="0"/>
              </a:rPr>
              <a:t>.</a:t>
            </a:r>
          </a:p>
          <a:p>
            <a:pPr>
              <a:lnSpc>
                <a:spcPct val="150000"/>
              </a:lnSpc>
            </a:pPr>
            <a:endParaRPr lang="en-US" sz="2400" dirty="0">
              <a:latin typeface="Baskerville Old Face" pitchFamily="18" charset="0"/>
            </a:endParaRPr>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25589" y="2445116"/>
            <a:ext cx="6723530" cy="3565719"/>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77917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7171"/>
                                        </p:tgtEl>
                                        <p:attrNameLst>
                                          <p:attrName>style.visibility</p:attrName>
                                        </p:attrNameLst>
                                      </p:cBhvr>
                                      <p:to>
                                        <p:strVal val="visible"/>
                                      </p:to>
                                    </p:set>
                                    <p:animEffect transition="in" filter="circle(in)">
                                      <p:cBhvr>
                                        <p:cTn id="17" dur="2000"/>
                                        <p:tgtEl>
                                          <p:spTgt spid="71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flipH="1">
            <a:off x="304800" y="6226789"/>
            <a:ext cx="11514667"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xmlns="" id="{55630FFC-AE15-4532-8B6D-FB47964DF21D}"/>
              </a:ext>
            </a:extLst>
          </p:cNvPr>
          <p:cNvSpPr/>
          <p:nvPr/>
        </p:nvSpPr>
        <p:spPr>
          <a:xfrm>
            <a:off x="304799" y="6293371"/>
            <a:ext cx="7908472" cy="369332"/>
          </a:xfrm>
          <a:prstGeom prst="rect">
            <a:avLst/>
          </a:prstGeom>
        </p:spPr>
        <p:txBody>
          <a:bodyPr wrap="square">
            <a:spAutoFit/>
          </a:bodyPr>
          <a:lstStyle/>
          <a:p>
            <a:pPr>
              <a:defRPr/>
            </a:pPr>
            <a:r>
              <a:rPr lang="en-GB" dirty="0">
                <a:solidFill>
                  <a:prstClr val="black"/>
                </a:solidFill>
              </a:rPr>
              <a:t>University of </a:t>
            </a:r>
            <a:r>
              <a:rPr lang="en-GB" dirty="0" err="1">
                <a:solidFill>
                  <a:prstClr val="black"/>
                </a:solidFill>
              </a:rPr>
              <a:t>Basrah</a:t>
            </a:r>
            <a:r>
              <a:rPr lang="en-GB" dirty="0">
                <a:solidFill>
                  <a:prstClr val="black"/>
                </a:solidFill>
              </a:rPr>
              <a:t> </a:t>
            </a:r>
            <a:r>
              <a:rPr lang="en-GB" dirty="0" smtClean="0">
                <a:solidFill>
                  <a:prstClr val="black"/>
                </a:solidFill>
              </a:rPr>
              <a:t>–</a:t>
            </a:r>
            <a:r>
              <a:rPr lang="en-US" dirty="0" smtClean="0">
                <a:solidFill>
                  <a:prstClr val="black"/>
                </a:solidFill>
              </a:rPr>
              <a:t>College of Nursing</a:t>
            </a:r>
            <a:r>
              <a:rPr lang="en-GB" dirty="0" smtClean="0">
                <a:solidFill>
                  <a:prstClr val="black"/>
                </a:solidFill>
              </a:rPr>
              <a:t>– </a:t>
            </a:r>
            <a:r>
              <a:rPr lang="en-US" dirty="0" smtClean="0">
                <a:solidFill>
                  <a:prstClr val="black"/>
                </a:solidFill>
              </a:rPr>
              <a:t>Fundamentals of Nursing Department</a:t>
            </a:r>
            <a:endParaRPr lang="en-GB" dirty="0">
              <a:solidFill>
                <a:prstClr val="black"/>
              </a:solidFill>
            </a:endParaRPr>
          </a:p>
        </p:txBody>
      </p:sp>
      <p:sp>
        <p:nvSpPr>
          <p:cNvPr id="2" name="Rectangle 1">
            <a:extLst>
              <a:ext uri="{FF2B5EF4-FFF2-40B4-BE49-F238E27FC236}">
                <a16:creationId xmlns:a16="http://schemas.microsoft.com/office/drawing/2014/main" xmlns="" id="{470BEDE2-834B-4054-A0CF-92E47AC422C5}"/>
              </a:ext>
            </a:extLst>
          </p:cNvPr>
          <p:cNvSpPr/>
          <p:nvPr/>
        </p:nvSpPr>
        <p:spPr>
          <a:xfrm>
            <a:off x="1072243" y="697791"/>
            <a:ext cx="6053855" cy="823752"/>
          </a:xfrm>
          <a:prstGeom prst="rect">
            <a:avLst/>
          </a:prstGeom>
        </p:spPr>
        <p:txBody>
          <a:bodyPr wrap="square">
            <a:spAutoFit/>
          </a:bodyPr>
          <a:lstStyle/>
          <a:p>
            <a:pPr algn="just">
              <a:lnSpc>
                <a:spcPct val="150000"/>
              </a:lnSpc>
            </a:pPr>
            <a:r>
              <a:rPr lang="en-US" sz="3600" i="1" dirty="0">
                <a:solidFill>
                  <a:prstClr val="black"/>
                </a:solidFill>
                <a:latin typeface="Times New Roman" panose="02020603050405020304" pitchFamily="18" charset="0"/>
                <a:ea typeface="Times New Roman" panose="02020603050405020304" pitchFamily="18" charset="0"/>
              </a:rPr>
              <a:t> </a:t>
            </a:r>
            <a:endParaRPr lang="en-US" sz="3600" dirty="0">
              <a:solidFill>
                <a:prstClr val="black"/>
              </a:solidFill>
              <a:latin typeface="Times New Roman" panose="02020603050405020304" pitchFamily="18" charset="0"/>
              <a:ea typeface="Times New Roman" panose="02020603050405020304" pitchFamily="18" charset="0"/>
            </a:endParaRPr>
          </a:p>
        </p:txBody>
      </p:sp>
      <p:sp>
        <p:nvSpPr>
          <p:cNvPr id="3" name="Rectangle 2">
            <a:extLst>
              <a:ext uri="{FF2B5EF4-FFF2-40B4-BE49-F238E27FC236}">
                <a16:creationId xmlns:a16="http://schemas.microsoft.com/office/drawing/2014/main" xmlns="" id="{0E8ECB0A-E871-49EA-AC3D-4935CA47D8CE}"/>
              </a:ext>
            </a:extLst>
          </p:cNvPr>
          <p:cNvSpPr/>
          <p:nvPr/>
        </p:nvSpPr>
        <p:spPr>
          <a:xfrm>
            <a:off x="1072243" y="1721842"/>
            <a:ext cx="10276676" cy="723275"/>
          </a:xfrm>
          <a:prstGeom prst="rect">
            <a:avLst/>
          </a:prstGeom>
        </p:spPr>
        <p:txBody>
          <a:bodyPr wrap="square">
            <a:spAutoFit/>
          </a:bodyPr>
          <a:lstStyle/>
          <a:p>
            <a:pPr algn="just"/>
            <a:endParaRPr lang="en-US" sz="900" dirty="0">
              <a:solidFill>
                <a:srgbClr val="000000"/>
              </a:solidFill>
              <a:latin typeface="Arial" panose="020B0604020202020204" pitchFamily="34" charset="0"/>
            </a:endParaRPr>
          </a:p>
          <a:p>
            <a:pPr algn="just"/>
            <a:endParaRPr lang="en-US" sz="3200" dirty="0">
              <a:solidFill>
                <a:prstClr val="black"/>
              </a:solidFill>
            </a:endParaRPr>
          </a:p>
        </p:txBody>
      </p:sp>
      <p:sp>
        <p:nvSpPr>
          <p:cNvPr id="4" name="Rectangle 3">
            <a:extLst>
              <a:ext uri="{FF2B5EF4-FFF2-40B4-BE49-F238E27FC236}">
                <a16:creationId xmlns:a16="http://schemas.microsoft.com/office/drawing/2014/main" xmlns="" id="{6E0DCB15-13AD-4BE1-A7D3-5D96B79C870C}"/>
              </a:ext>
            </a:extLst>
          </p:cNvPr>
          <p:cNvSpPr/>
          <p:nvPr/>
        </p:nvSpPr>
        <p:spPr>
          <a:xfrm>
            <a:off x="10005392" y="6244625"/>
            <a:ext cx="2061126" cy="5016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black"/>
                </a:solidFill>
              </a:rPr>
              <a:t>25</a:t>
            </a:r>
            <a:endParaRPr lang="en-US" dirty="0">
              <a:solidFill>
                <a:prstClr val="black"/>
              </a:solidFill>
            </a:endParaRPr>
          </a:p>
        </p:txBody>
      </p:sp>
      <p:sp>
        <p:nvSpPr>
          <p:cNvPr id="5" name="مستطيل 4"/>
          <p:cNvSpPr/>
          <p:nvPr/>
        </p:nvSpPr>
        <p:spPr>
          <a:xfrm>
            <a:off x="4784272" y="180727"/>
            <a:ext cx="3428999" cy="517064"/>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marL="678815" algn="ctr">
              <a:lnSpc>
                <a:spcPct val="115000"/>
              </a:lnSpc>
              <a:spcAft>
                <a:spcPts val="1000"/>
              </a:spcAft>
            </a:pPr>
            <a:r>
              <a:rPr lang="en-US" sz="2400" b="1" dirty="0">
                <a:latin typeface="Times New Roman"/>
                <a:ea typeface="Calibri"/>
                <a:cs typeface="Arial"/>
              </a:rPr>
              <a:t>Nursing diagnosis</a:t>
            </a:r>
            <a:endParaRPr lang="en-US" sz="2400" dirty="0">
              <a:ea typeface="Calibri"/>
              <a:cs typeface="Arial"/>
            </a:endParaRPr>
          </a:p>
        </p:txBody>
      </p:sp>
      <p:sp>
        <p:nvSpPr>
          <p:cNvPr id="6" name="Rectangle 5"/>
          <p:cNvSpPr/>
          <p:nvPr/>
        </p:nvSpPr>
        <p:spPr>
          <a:xfrm>
            <a:off x="510988" y="860612"/>
            <a:ext cx="11456894" cy="5170646"/>
          </a:xfrm>
          <a:prstGeom prst="rect">
            <a:avLst/>
          </a:prstGeom>
        </p:spPr>
        <p:txBody>
          <a:bodyPr wrap="square">
            <a:spAutoFit/>
          </a:bodyPr>
          <a:lstStyle/>
          <a:p>
            <a:pPr marL="457200" indent="-457200">
              <a:lnSpc>
                <a:spcPct val="150000"/>
              </a:lnSpc>
              <a:buFont typeface="+mj-lt"/>
              <a:buAutoNum type="arabicPeriod"/>
            </a:pPr>
            <a:r>
              <a:rPr lang="en-US" sz="2000" dirty="0">
                <a:latin typeface="Baskerville Old Face" pitchFamily="18" charset="0"/>
              </a:rPr>
              <a:t>Acute pain and discomfort related to surgical incision</a:t>
            </a:r>
          </a:p>
          <a:p>
            <a:pPr marL="457200" indent="-457200">
              <a:lnSpc>
                <a:spcPct val="150000"/>
              </a:lnSpc>
              <a:buFont typeface="+mj-lt"/>
              <a:buAutoNum type="arabicPeriod"/>
            </a:pPr>
            <a:r>
              <a:rPr lang="en-US" sz="2000" dirty="0">
                <a:latin typeface="Baskerville Old Face" pitchFamily="18" charset="0"/>
              </a:rPr>
              <a:t>Impaired gas exchange related to the high abdominal </a:t>
            </a:r>
            <a:r>
              <a:rPr lang="en-US" sz="2000" dirty="0" smtClean="0">
                <a:latin typeface="Baskerville Old Face" pitchFamily="18" charset="0"/>
              </a:rPr>
              <a:t>surgical incision </a:t>
            </a:r>
            <a:r>
              <a:rPr lang="en-US" sz="2000" dirty="0">
                <a:latin typeface="Baskerville Old Face" pitchFamily="18" charset="0"/>
              </a:rPr>
              <a:t>(if traditional surgical cholecystectomy was performed</a:t>
            </a:r>
            <a:r>
              <a:rPr lang="en-US" sz="2000" dirty="0" smtClean="0">
                <a:latin typeface="Baskerville Old Face" pitchFamily="18" charset="0"/>
              </a:rPr>
              <a:t>)</a:t>
            </a:r>
          </a:p>
          <a:p>
            <a:pPr marL="457200" indent="-457200">
              <a:lnSpc>
                <a:spcPct val="150000"/>
              </a:lnSpc>
              <a:buFont typeface="+mj-lt"/>
              <a:buAutoNum type="arabicPeriod"/>
            </a:pPr>
            <a:r>
              <a:rPr lang="en-US" sz="2000" dirty="0">
                <a:latin typeface="Baskerville Old Face" pitchFamily="18" charset="0"/>
              </a:rPr>
              <a:t>Impaired skin integrity related to altered biliary drainage </a:t>
            </a:r>
            <a:r>
              <a:rPr lang="en-US" sz="2000" dirty="0" smtClean="0">
                <a:latin typeface="Baskerville Old Face" pitchFamily="18" charset="0"/>
              </a:rPr>
              <a:t>after surgical </a:t>
            </a:r>
            <a:r>
              <a:rPr lang="en-US" sz="2000" dirty="0">
                <a:latin typeface="Baskerville Old Face" pitchFamily="18" charset="0"/>
              </a:rPr>
              <a:t>intervention (if a T-tube was inserted because of </a:t>
            </a:r>
            <a:r>
              <a:rPr lang="en-US" sz="2000" dirty="0" smtClean="0">
                <a:latin typeface="Baskerville Old Face" pitchFamily="18" charset="0"/>
              </a:rPr>
              <a:t>retained stones </a:t>
            </a:r>
            <a:r>
              <a:rPr lang="en-US" sz="2000" dirty="0">
                <a:latin typeface="Baskerville Old Face" pitchFamily="18" charset="0"/>
              </a:rPr>
              <a:t>in the common bile duct or another drainage device </a:t>
            </a:r>
            <a:r>
              <a:rPr lang="en-US" sz="2000" dirty="0" smtClean="0">
                <a:latin typeface="Baskerville Old Face" pitchFamily="18" charset="0"/>
              </a:rPr>
              <a:t>was employed</a:t>
            </a:r>
            <a:r>
              <a:rPr lang="en-US" sz="2000" dirty="0">
                <a:latin typeface="Baskerville Old Face" pitchFamily="18" charset="0"/>
              </a:rPr>
              <a:t>)</a:t>
            </a:r>
          </a:p>
          <a:p>
            <a:pPr marL="457200" indent="-457200">
              <a:lnSpc>
                <a:spcPct val="150000"/>
              </a:lnSpc>
              <a:buFont typeface="+mj-lt"/>
              <a:buAutoNum type="arabicPeriod"/>
            </a:pPr>
            <a:r>
              <a:rPr lang="en-US" sz="2000" dirty="0">
                <a:latin typeface="Baskerville Old Face" pitchFamily="18" charset="0"/>
              </a:rPr>
              <a:t>Imbalanced nutrition: less than body requirements related </a:t>
            </a:r>
            <a:r>
              <a:rPr lang="en-US" sz="2000" dirty="0" smtClean="0">
                <a:latin typeface="Baskerville Old Face" pitchFamily="18" charset="0"/>
              </a:rPr>
              <a:t>to inadequate </a:t>
            </a:r>
            <a:r>
              <a:rPr lang="en-US" sz="2000" dirty="0">
                <a:latin typeface="Baskerville Old Face" pitchFamily="18" charset="0"/>
              </a:rPr>
              <a:t>bile secretion</a:t>
            </a:r>
          </a:p>
          <a:p>
            <a:pPr marL="457200" indent="-457200">
              <a:lnSpc>
                <a:spcPct val="150000"/>
              </a:lnSpc>
              <a:buFont typeface="+mj-lt"/>
              <a:buAutoNum type="arabicPeriod"/>
            </a:pPr>
            <a:r>
              <a:rPr lang="en-US" sz="2000" dirty="0">
                <a:latin typeface="Baskerville Old Face" pitchFamily="18" charset="0"/>
              </a:rPr>
              <a:t>Deficient knowledge about self-care activities related to </a:t>
            </a:r>
            <a:r>
              <a:rPr lang="en-US" sz="2000" dirty="0" smtClean="0">
                <a:latin typeface="Baskerville Old Face" pitchFamily="18" charset="0"/>
              </a:rPr>
              <a:t>incision care</a:t>
            </a:r>
            <a:r>
              <a:rPr lang="en-US" sz="2000" dirty="0">
                <a:latin typeface="Baskerville Old Face" pitchFamily="18" charset="0"/>
              </a:rPr>
              <a:t>, dietary modifications (if needed), medications, and </a:t>
            </a:r>
            <a:r>
              <a:rPr lang="en-US" sz="2000" dirty="0" smtClean="0">
                <a:latin typeface="Baskerville Old Face" pitchFamily="18" charset="0"/>
              </a:rPr>
              <a:t>reportable signs </a:t>
            </a:r>
            <a:r>
              <a:rPr lang="en-US" sz="2000" dirty="0">
                <a:latin typeface="Baskerville Old Face" pitchFamily="18" charset="0"/>
              </a:rPr>
              <a:t>or symptoms (e.g., fever, bleeding, vomiting</a:t>
            </a:r>
            <a:r>
              <a:rPr lang="en-US" sz="2000" dirty="0" smtClean="0">
                <a:latin typeface="Baskerville Old Face" pitchFamily="18" charset="0"/>
              </a:rPr>
              <a:t>).</a:t>
            </a:r>
          </a:p>
          <a:p>
            <a:pPr>
              <a:lnSpc>
                <a:spcPct val="150000"/>
              </a:lnSpc>
            </a:pPr>
            <a:r>
              <a:rPr lang="en-US" sz="2000" b="1" dirty="0" smtClean="0">
                <a:latin typeface="Baskerville Old Face" pitchFamily="18" charset="0"/>
              </a:rPr>
              <a:t>Potential Complications</a:t>
            </a:r>
          </a:p>
          <a:p>
            <a:pPr marL="457200" indent="-457200">
              <a:lnSpc>
                <a:spcPct val="150000"/>
              </a:lnSpc>
              <a:buFont typeface="+mj-lt"/>
              <a:buAutoNum type="arabicPeriod"/>
            </a:pPr>
            <a:r>
              <a:rPr lang="en-US" sz="2000" dirty="0" smtClean="0">
                <a:latin typeface="Baskerville Old Face" pitchFamily="18" charset="0"/>
              </a:rPr>
              <a:t>Bleeding</a:t>
            </a:r>
            <a:endParaRPr lang="en-US" sz="2000" dirty="0">
              <a:latin typeface="Baskerville Old Face" pitchFamily="18" charset="0"/>
            </a:endParaRPr>
          </a:p>
          <a:p>
            <a:pPr marL="457200" indent="-457200">
              <a:lnSpc>
                <a:spcPct val="150000"/>
              </a:lnSpc>
              <a:buFont typeface="+mj-lt"/>
              <a:buAutoNum type="arabicPeriod"/>
            </a:pPr>
            <a:r>
              <a:rPr lang="en-US" sz="2000" dirty="0">
                <a:latin typeface="Baskerville Old Face" pitchFamily="18" charset="0"/>
              </a:rPr>
              <a:t>GI symptoms (may be related to biliary leak or injury to the bowel)</a:t>
            </a:r>
          </a:p>
        </p:txBody>
      </p:sp>
    </p:spTree>
    <p:extLst>
      <p:ext uri="{BB962C8B-B14F-4D97-AF65-F5344CB8AC3E}">
        <p14:creationId xmlns:p14="http://schemas.microsoft.com/office/powerpoint/2010/main" val="1277917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flipH="1">
            <a:off x="304800" y="6226789"/>
            <a:ext cx="11514667"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xmlns="" id="{55630FFC-AE15-4532-8B6D-FB47964DF21D}"/>
              </a:ext>
            </a:extLst>
          </p:cNvPr>
          <p:cNvSpPr/>
          <p:nvPr/>
        </p:nvSpPr>
        <p:spPr>
          <a:xfrm>
            <a:off x="304799" y="6293371"/>
            <a:ext cx="7908472" cy="369332"/>
          </a:xfrm>
          <a:prstGeom prst="rect">
            <a:avLst/>
          </a:prstGeom>
        </p:spPr>
        <p:txBody>
          <a:bodyPr wrap="square">
            <a:spAutoFit/>
          </a:bodyPr>
          <a:lstStyle/>
          <a:p>
            <a:pPr>
              <a:defRPr/>
            </a:pPr>
            <a:r>
              <a:rPr lang="en-GB" dirty="0">
                <a:solidFill>
                  <a:prstClr val="black"/>
                </a:solidFill>
              </a:rPr>
              <a:t>University of </a:t>
            </a:r>
            <a:r>
              <a:rPr lang="en-GB" dirty="0" err="1">
                <a:solidFill>
                  <a:prstClr val="black"/>
                </a:solidFill>
              </a:rPr>
              <a:t>Basrah</a:t>
            </a:r>
            <a:r>
              <a:rPr lang="en-GB" dirty="0">
                <a:solidFill>
                  <a:prstClr val="black"/>
                </a:solidFill>
              </a:rPr>
              <a:t> </a:t>
            </a:r>
            <a:r>
              <a:rPr lang="en-GB" dirty="0" smtClean="0">
                <a:solidFill>
                  <a:prstClr val="black"/>
                </a:solidFill>
              </a:rPr>
              <a:t>–</a:t>
            </a:r>
            <a:r>
              <a:rPr lang="en-US" dirty="0" smtClean="0">
                <a:solidFill>
                  <a:prstClr val="black"/>
                </a:solidFill>
              </a:rPr>
              <a:t>College of Nursing</a:t>
            </a:r>
            <a:r>
              <a:rPr lang="en-GB" dirty="0" smtClean="0">
                <a:solidFill>
                  <a:prstClr val="black"/>
                </a:solidFill>
              </a:rPr>
              <a:t>– </a:t>
            </a:r>
            <a:r>
              <a:rPr lang="en-US" dirty="0" smtClean="0">
                <a:solidFill>
                  <a:prstClr val="black"/>
                </a:solidFill>
              </a:rPr>
              <a:t>Fundamentals of Nursing Department</a:t>
            </a:r>
            <a:endParaRPr lang="en-GB" dirty="0">
              <a:solidFill>
                <a:prstClr val="black"/>
              </a:solidFill>
            </a:endParaRPr>
          </a:p>
        </p:txBody>
      </p:sp>
      <p:sp>
        <p:nvSpPr>
          <p:cNvPr id="2" name="Rectangle 1">
            <a:extLst>
              <a:ext uri="{FF2B5EF4-FFF2-40B4-BE49-F238E27FC236}">
                <a16:creationId xmlns:a16="http://schemas.microsoft.com/office/drawing/2014/main" xmlns="" id="{470BEDE2-834B-4054-A0CF-92E47AC422C5}"/>
              </a:ext>
            </a:extLst>
          </p:cNvPr>
          <p:cNvSpPr/>
          <p:nvPr/>
        </p:nvSpPr>
        <p:spPr>
          <a:xfrm>
            <a:off x="1072243" y="697791"/>
            <a:ext cx="6053855" cy="823752"/>
          </a:xfrm>
          <a:prstGeom prst="rect">
            <a:avLst/>
          </a:prstGeom>
        </p:spPr>
        <p:txBody>
          <a:bodyPr wrap="square">
            <a:spAutoFit/>
          </a:bodyPr>
          <a:lstStyle/>
          <a:p>
            <a:pPr algn="just">
              <a:lnSpc>
                <a:spcPct val="150000"/>
              </a:lnSpc>
            </a:pPr>
            <a:r>
              <a:rPr lang="en-US" sz="3600" i="1" dirty="0">
                <a:solidFill>
                  <a:prstClr val="black"/>
                </a:solidFill>
                <a:latin typeface="Times New Roman" panose="02020603050405020304" pitchFamily="18" charset="0"/>
                <a:ea typeface="Times New Roman" panose="02020603050405020304" pitchFamily="18" charset="0"/>
              </a:rPr>
              <a:t> </a:t>
            </a:r>
            <a:endParaRPr lang="en-US" sz="3600" dirty="0">
              <a:solidFill>
                <a:prstClr val="black"/>
              </a:solidFill>
              <a:latin typeface="Times New Roman" panose="02020603050405020304" pitchFamily="18" charset="0"/>
              <a:ea typeface="Times New Roman" panose="02020603050405020304" pitchFamily="18" charset="0"/>
            </a:endParaRPr>
          </a:p>
        </p:txBody>
      </p:sp>
      <p:sp>
        <p:nvSpPr>
          <p:cNvPr id="3" name="Rectangle 2">
            <a:extLst>
              <a:ext uri="{FF2B5EF4-FFF2-40B4-BE49-F238E27FC236}">
                <a16:creationId xmlns:a16="http://schemas.microsoft.com/office/drawing/2014/main" xmlns="" id="{0E8ECB0A-E871-49EA-AC3D-4935CA47D8CE}"/>
              </a:ext>
            </a:extLst>
          </p:cNvPr>
          <p:cNvSpPr/>
          <p:nvPr/>
        </p:nvSpPr>
        <p:spPr>
          <a:xfrm>
            <a:off x="1072243" y="1721842"/>
            <a:ext cx="10276676" cy="723275"/>
          </a:xfrm>
          <a:prstGeom prst="rect">
            <a:avLst/>
          </a:prstGeom>
        </p:spPr>
        <p:txBody>
          <a:bodyPr wrap="square">
            <a:spAutoFit/>
          </a:bodyPr>
          <a:lstStyle/>
          <a:p>
            <a:pPr algn="just"/>
            <a:endParaRPr lang="en-US" sz="900" dirty="0">
              <a:solidFill>
                <a:srgbClr val="000000"/>
              </a:solidFill>
              <a:latin typeface="Arial" panose="020B0604020202020204" pitchFamily="34" charset="0"/>
            </a:endParaRPr>
          </a:p>
          <a:p>
            <a:pPr algn="just"/>
            <a:endParaRPr lang="en-US" sz="3200" dirty="0">
              <a:solidFill>
                <a:prstClr val="black"/>
              </a:solidFill>
            </a:endParaRPr>
          </a:p>
        </p:txBody>
      </p:sp>
      <p:sp>
        <p:nvSpPr>
          <p:cNvPr id="4" name="Rectangle 3">
            <a:extLst>
              <a:ext uri="{FF2B5EF4-FFF2-40B4-BE49-F238E27FC236}">
                <a16:creationId xmlns:a16="http://schemas.microsoft.com/office/drawing/2014/main" xmlns="" id="{6E0DCB15-13AD-4BE1-A7D3-5D96B79C870C}"/>
              </a:ext>
            </a:extLst>
          </p:cNvPr>
          <p:cNvSpPr/>
          <p:nvPr/>
        </p:nvSpPr>
        <p:spPr>
          <a:xfrm>
            <a:off x="10005392" y="6244625"/>
            <a:ext cx="2061126" cy="5016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black"/>
                </a:solidFill>
              </a:rPr>
              <a:t>26</a:t>
            </a:r>
            <a:endParaRPr lang="en-US" dirty="0">
              <a:solidFill>
                <a:prstClr val="black"/>
              </a:solidFill>
            </a:endParaRPr>
          </a:p>
        </p:txBody>
      </p:sp>
      <p:sp>
        <p:nvSpPr>
          <p:cNvPr id="7" name="مستطيل مستدير الزوايا 6"/>
          <p:cNvSpPr/>
          <p:nvPr/>
        </p:nvSpPr>
        <p:spPr>
          <a:xfrm>
            <a:off x="3939988" y="476232"/>
            <a:ext cx="3966883" cy="633435"/>
          </a:xfrm>
          <a:prstGeom prst="roundRect">
            <a:avLst/>
          </a:prstGeom>
          <a:ln/>
        </p:spPr>
        <p:style>
          <a:lnRef idx="1">
            <a:schemeClr val="accent2"/>
          </a:lnRef>
          <a:fillRef idx="2">
            <a:schemeClr val="accent2"/>
          </a:fillRef>
          <a:effectRef idx="1">
            <a:schemeClr val="accent2"/>
          </a:effectRef>
          <a:fontRef idx="minor">
            <a:schemeClr val="dk1"/>
          </a:fontRef>
        </p:style>
        <p:txBody>
          <a:bodyPr rot="0" spcFirstLastPara="0" vert="horz" wrap="square" lIns="91440" tIns="45720" rIns="91440" bIns="45720" numCol="1" spcCol="0" rtlCol="1" fromWordArt="0" anchor="ctr" anchorCtr="0" forceAA="0" compatLnSpc="1">
            <a:prstTxWarp prst="textNoShape">
              <a:avLst/>
            </a:prstTxWarp>
            <a:noAutofit/>
          </a:bodyPr>
          <a:lstStyle/>
          <a:p>
            <a:pPr lvl="0" algn="ctr">
              <a:lnSpc>
                <a:spcPct val="115000"/>
              </a:lnSpc>
              <a:spcAft>
                <a:spcPts val="1000"/>
              </a:spcAft>
              <a:defRPr/>
            </a:pPr>
            <a:r>
              <a:rPr lang="en-US" sz="2400" b="1" kern="0" dirty="0">
                <a:solidFill>
                  <a:sysClr val="windowText" lastClr="000000"/>
                </a:solidFill>
                <a:latin typeface="Times New Roman"/>
                <a:ea typeface="Calibri"/>
                <a:cs typeface="Arial"/>
              </a:rPr>
              <a:t>Nursing intervention</a:t>
            </a:r>
            <a:endParaRPr kumimoji="0" lang="en-US" sz="1400" b="0" i="0" u="none" strike="noStrike" kern="0" cap="none" spc="0" normalizeH="0" baseline="0" noProof="0" dirty="0">
              <a:ln>
                <a:noFill/>
              </a:ln>
              <a:solidFill>
                <a:sysClr val="windowText" lastClr="000000"/>
              </a:solidFill>
              <a:effectLst/>
              <a:uLnTx/>
              <a:uFillTx/>
              <a:latin typeface="Calibri"/>
              <a:ea typeface="Calibri"/>
              <a:cs typeface="Arial"/>
            </a:endParaRPr>
          </a:p>
        </p:txBody>
      </p:sp>
      <p:sp>
        <p:nvSpPr>
          <p:cNvPr id="5" name="مستطيل 4"/>
          <p:cNvSpPr/>
          <p:nvPr/>
        </p:nvSpPr>
        <p:spPr>
          <a:xfrm>
            <a:off x="779929" y="1721842"/>
            <a:ext cx="10018060" cy="3281924"/>
          </a:xfrm>
          <a:prstGeom prst="rect">
            <a:avLst/>
          </a:prstGeom>
        </p:spPr>
        <p:txBody>
          <a:bodyPr wrap="square">
            <a:spAutoFit/>
          </a:bodyPr>
          <a:lstStyle/>
          <a:p>
            <a:pPr marL="457200" indent="-457200" algn="just">
              <a:lnSpc>
                <a:spcPct val="115000"/>
              </a:lnSpc>
              <a:spcAft>
                <a:spcPts val="1000"/>
              </a:spcAft>
              <a:buFont typeface="+mj-lt"/>
              <a:buAutoNum type="arabicPeriod"/>
              <a:tabLst>
                <a:tab pos="677545" algn="l"/>
              </a:tabLst>
            </a:pPr>
            <a:r>
              <a:rPr lang="en-US" sz="2400" dirty="0" smtClean="0">
                <a:latin typeface="Times New Roman"/>
                <a:ea typeface="Calibri"/>
                <a:cs typeface="Arial"/>
              </a:rPr>
              <a:t>Relieving Pain</a:t>
            </a:r>
          </a:p>
          <a:p>
            <a:pPr marL="457200" indent="-457200" algn="just">
              <a:lnSpc>
                <a:spcPct val="115000"/>
              </a:lnSpc>
              <a:spcAft>
                <a:spcPts val="1000"/>
              </a:spcAft>
              <a:buFont typeface="+mj-lt"/>
              <a:buAutoNum type="arabicPeriod"/>
              <a:tabLst>
                <a:tab pos="677545" algn="l"/>
              </a:tabLst>
            </a:pPr>
            <a:r>
              <a:rPr lang="en-US" sz="2400" dirty="0" smtClean="0">
                <a:latin typeface="Times New Roman"/>
                <a:ea typeface="Calibri"/>
                <a:cs typeface="Arial"/>
              </a:rPr>
              <a:t>Improving Respiratory Status</a:t>
            </a:r>
          </a:p>
          <a:p>
            <a:pPr marL="457200" indent="-457200" algn="just">
              <a:lnSpc>
                <a:spcPct val="115000"/>
              </a:lnSpc>
              <a:spcAft>
                <a:spcPts val="1000"/>
              </a:spcAft>
              <a:buFont typeface="+mj-lt"/>
              <a:buAutoNum type="arabicPeriod"/>
              <a:tabLst>
                <a:tab pos="677545" algn="l"/>
              </a:tabLst>
            </a:pPr>
            <a:r>
              <a:rPr lang="en-US" sz="2400" dirty="0" smtClean="0">
                <a:latin typeface="Times New Roman"/>
                <a:ea typeface="Calibri"/>
                <a:cs typeface="Arial"/>
              </a:rPr>
              <a:t>Maintaining Skin Integrity And Promoting Biliary Drainage</a:t>
            </a:r>
          </a:p>
          <a:p>
            <a:pPr marL="457200" indent="-457200" algn="just">
              <a:lnSpc>
                <a:spcPct val="115000"/>
              </a:lnSpc>
              <a:spcAft>
                <a:spcPts val="1000"/>
              </a:spcAft>
              <a:buFont typeface="+mj-lt"/>
              <a:buAutoNum type="arabicPeriod"/>
              <a:tabLst>
                <a:tab pos="677545" algn="l"/>
              </a:tabLst>
            </a:pPr>
            <a:r>
              <a:rPr lang="en-US" sz="2400" dirty="0" smtClean="0">
                <a:latin typeface="Times New Roman"/>
                <a:ea typeface="Calibri"/>
                <a:cs typeface="Arial"/>
              </a:rPr>
              <a:t>Improving Nutritional Status</a:t>
            </a:r>
          </a:p>
          <a:p>
            <a:pPr marL="457200" indent="-457200" algn="just">
              <a:lnSpc>
                <a:spcPct val="115000"/>
              </a:lnSpc>
              <a:spcAft>
                <a:spcPts val="1000"/>
              </a:spcAft>
              <a:buFont typeface="+mj-lt"/>
              <a:buAutoNum type="arabicPeriod"/>
              <a:tabLst>
                <a:tab pos="677545" algn="l"/>
              </a:tabLst>
            </a:pPr>
            <a:r>
              <a:rPr lang="en-US" sz="2400" dirty="0" smtClean="0">
                <a:latin typeface="Times New Roman"/>
                <a:ea typeface="Calibri"/>
                <a:cs typeface="Arial"/>
              </a:rPr>
              <a:t>Monitoring And Managing Potential Complications</a:t>
            </a:r>
          </a:p>
          <a:p>
            <a:pPr marL="457200" indent="-457200" algn="just">
              <a:lnSpc>
                <a:spcPct val="115000"/>
              </a:lnSpc>
              <a:spcAft>
                <a:spcPts val="1000"/>
              </a:spcAft>
              <a:buFont typeface="+mj-lt"/>
              <a:buAutoNum type="arabicPeriod"/>
              <a:tabLst>
                <a:tab pos="677545" algn="l"/>
              </a:tabLst>
            </a:pPr>
            <a:endParaRPr lang="en-US" sz="2400" dirty="0">
              <a:latin typeface="Times New Roman"/>
              <a:ea typeface="Calibri"/>
              <a:cs typeface="Arial"/>
            </a:endParaRPr>
          </a:p>
        </p:txBody>
      </p:sp>
    </p:spTree>
    <p:extLst>
      <p:ext uri="{BB962C8B-B14F-4D97-AF65-F5344CB8AC3E}">
        <p14:creationId xmlns:p14="http://schemas.microsoft.com/office/powerpoint/2010/main" val="1277917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flipH="1">
            <a:off x="304800" y="6226789"/>
            <a:ext cx="11514667"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xmlns="" id="{55630FFC-AE15-4532-8B6D-FB47964DF21D}"/>
              </a:ext>
            </a:extLst>
          </p:cNvPr>
          <p:cNvSpPr/>
          <p:nvPr/>
        </p:nvSpPr>
        <p:spPr>
          <a:xfrm>
            <a:off x="304799" y="6293371"/>
            <a:ext cx="7908472" cy="369332"/>
          </a:xfrm>
          <a:prstGeom prst="rect">
            <a:avLst/>
          </a:prstGeom>
        </p:spPr>
        <p:txBody>
          <a:bodyPr wrap="square">
            <a:spAutoFit/>
          </a:bodyPr>
          <a:lstStyle/>
          <a:p>
            <a:pPr>
              <a:defRPr/>
            </a:pPr>
            <a:r>
              <a:rPr lang="en-GB" dirty="0">
                <a:solidFill>
                  <a:prstClr val="black"/>
                </a:solidFill>
              </a:rPr>
              <a:t>University of </a:t>
            </a:r>
            <a:r>
              <a:rPr lang="en-GB" dirty="0" err="1">
                <a:solidFill>
                  <a:prstClr val="black"/>
                </a:solidFill>
              </a:rPr>
              <a:t>Basrah</a:t>
            </a:r>
            <a:r>
              <a:rPr lang="en-GB" dirty="0">
                <a:solidFill>
                  <a:prstClr val="black"/>
                </a:solidFill>
              </a:rPr>
              <a:t> </a:t>
            </a:r>
            <a:r>
              <a:rPr lang="en-GB" dirty="0" smtClean="0">
                <a:solidFill>
                  <a:prstClr val="black"/>
                </a:solidFill>
              </a:rPr>
              <a:t>–</a:t>
            </a:r>
            <a:r>
              <a:rPr lang="en-US" dirty="0" smtClean="0">
                <a:solidFill>
                  <a:prstClr val="black"/>
                </a:solidFill>
              </a:rPr>
              <a:t>College of Nursing</a:t>
            </a:r>
            <a:r>
              <a:rPr lang="en-GB" dirty="0" smtClean="0">
                <a:solidFill>
                  <a:prstClr val="black"/>
                </a:solidFill>
              </a:rPr>
              <a:t>– </a:t>
            </a:r>
            <a:r>
              <a:rPr lang="en-US" dirty="0" smtClean="0">
                <a:solidFill>
                  <a:prstClr val="black"/>
                </a:solidFill>
              </a:rPr>
              <a:t>Fundamentals of Nursing Department</a:t>
            </a:r>
            <a:endParaRPr lang="en-GB" dirty="0">
              <a:solidFill>
                <a:prstClr val="black"/>
              </a:solidFill>
            </a:endParaRPr>
          </a:p>
        </p:txBody>
      </p:sp>
      <p:sp>
        <p:nvSpPr>
          <p:cNvPr id="2" name="Rectangle 1">
            <a:extLst>
              <a:ext uri="{FF2B5EF4-FFF2-40B4-BE49-F238E27FC236}">
                <a16:creationId xmlns:a16="http://schemas.microsoft.com/office/drawing/2014/main" xmlns="" id="{470BEDE2-834B-4054-A0CF-92E47AC422C5}"/>
              </a:ext>
            </a:extLst>
          </p:cNvPr>
          <p:cNvSpPr/>
          <p:nvPr/>
        </p:nvSpPr>
        <p:spPr>
          <a:xfrm>
            <a:off x="645459" y="1346730"/>
            <a:ext cx="10555012" cy="1348061"/>
          </a:xfrm>
          <a:prstGeom prst="rect">
            <a:avLst/>
          </a:prstGeom>
        </p:spPr>
        <p:txBody>
          <a:bodyPr wrap="square">
            <a:spAutoFit/>
          </a:bodyPr>
          <a:lstStyle/>
          <a:p>
            <a:pPr marL="68580" lvl="0">
              <a:spcBef>
                <a:spcPct val="20000"/>
              </a:spcBef>
              <a:buClr>
                <a:srgbClr val="94C600"/>
              </a:buClr>
              <a:buSzPct val="76000"/>
            </a:pPr>
            <a:r>
              <a:rPr lang="en-US" sz="2400" dirty="0">
                <a:solidFill>
                  <a:srgbClr val="3E3D2D"/>
                </a:solidFill>
                <a:latin typeface="Baskerville Old Face" pitchFamily="18" charset="0"/>
              </a:rPr>
              <a:t>The pancreas is located in the upper </a:t>
            </a:r>
            <a:r>
              <a:rPr lang="en-US" sz="2400" dirty="0" smtClean="0">
                <a:solidFill>
                  <a:srgbClr val="3E3D2D"/>
                </a:solidFill>
                <a:latin typeface="Baskerville Old Face" pitchFamily="18" charset="0"/>
              </a:rPr>
              <a:t>abdomen. It </a:t>
            </a:r>
            <a:r>
              <a:rPr lang="en-US" sz="2400" dirty="0">
                <a:solidFill>
                  <a:srgbClr val="3E3D2D"/>
                </a:solidFill>
                <a:latin typeface="Baskerville Old Face" pitchFamily="18" charset="0"/>
              </a:rPr>
              <a:t>has both:</a:t>
            </a:r>
          </a:p>
          <a:p>
            <a:pPr marL="342900" lvl="0" indent="-274320">
              <a:spcBef>
                <a:spcPct val="20000"/>
              </a:spcBef>
              <a:buClr>
                <a:srgbClr val="94C600"/>
              </a:buClr>
              <a:buSzPct val="76000"/>
              <a:buFont typeface="Wingdings" pitchFamily="2" charset="2"/>
              <a:buChar char="Ø"/>
            </a:pPr>
            <a:r>
              <a:rPr lang="en-US" sz="2400" dirty="0">
                <a:solidFill>
                  <a:srgbClr val="3E3D2D"/>
                </a:solidFill>
                <a:latin typeface="Baskerville Old Face" pitchFamily="18" charset="0"/>
              </a:rPr>
              <a:t> Exocrine (secreting externally; </a:t>
            </a:r>
            <a:r>
              <a:rPr lang="en-US" sz="2400" dirty="0" smtClean="0">
                <a:solidFill>
                  <a:srgbClr val="3E3D2D"/>
                </a:solidFill>
                <a:latin typeface="Baskerville Old Face" pitchFamily="18" charset="0"/>
              </a:rPr>
              <a:t>enzyme secretion) </a:t>
            </a:r>
            <a:r>
              <a:rPr lang="en-US" sz="2400" dirty="0">
                <a:solidFill>
                  <a:srgbClr val="3E3D2D"/>
                </a:solidFill>
                <a:latin typeface="Baskerville Old Face" pitchFamily="18" charset="0"/>
              </a:rPr>
              <a:t>.</a:t>
            </a:r>
          </a:p>
          <a:p>
            <a:pPr marL="342900" lvl="0" indent="-274320">
              <a:spcBef>
                <a:spcPct val="20000"/>
              </a:spcBef>
              <a:buClr>
                <a:srgbClr val="94C600"/>
              </a:buClr>
              <a:buSzPct val="76000"/>
              <a:buFont typeface="Wingdings" pitchFamily="2" charset="2"/>
              <a:buChar char="Ø"/>
            </a:pPr>
            <a:r>
              <a:rPr lang="en-US" sz="2400" dirty="0">
                <a:solidFill>
                  <a:srgbClr val="3E3D2D"/>
                </a:solidFill>
                <a:latin typeface="Baskerville Old Face" pitchFamily="18" charset="0"/>
              </a:rPr>
              <a:t>Endocrine  (secreting internally; hormonal </a:t>
            </a:r>
            <a:r>
              <a:rPr lang="en-US" sz="2400" dirty="0" smtClean="0">
                <a:solidFill>
                  <a:srgbClr val="3E3D2D"/>
                </a:solidFill>
                <a:latin typeface="Baskerville Old Face" pitchFamily="18" charset="0"/>
              </a:rPr>
              <a:t>secretion).</a:t>
            </a:r>
            <a:endParaRPr lang="ar-IQ" sz="2400" dirty="0">
              <a:solidFill>
                <a:srgbClr val="3E3D2D"/>
              </a:solidFill>
              <a:latin typeface="Baskerville Old Face" pitchFamily="18" charset="0"/>
              <a:cs typeface="Tahoma"/>
            </a:endParaRPr>
          </a:p>
        </p:txBody>
      </p:sp>
      <p:sp>
        <p:nvSpPr>
          <p:cNvPr id="3" name="Rectangle 2">
            <a:extLst>
              <a:ext uri="{FF2B5EF4-FFF2-40B4-BE49-F238E27FC236}">
                <a16:creationId xmlns:a16="http://schemas.microsoft.com/office/drawing/2014/main" xmlns="" id="{0E8ECB0A-E871-49EA-AC3D-4935CA47D8CE}"/>
              </a:ext>
            </a:extLst>
          </p:cNvPr>
          <p:cNvSpPr/>
          <p:nvPr/>
        </p:nvSpPr>
        <p:spPr>
          <a:xfrm>
            <a:off x="923795" y="1159905"/>
            <a:ext cx="10276676" cy="723275"/>
          </a:xfrm>
          <a:prstGeom prst="rect">
            <a:avLst/>
          </a:prstGeom>
        </p:spPr>
        <p:txBody>
          <a:bodyPr wrap="square">
            <a:spAutoFit/>
          </a:bodyPr>
          <a:lstStyle/>
          <a:p>
            <a:pPr algn="just"/>
            <a:endParaRPr lang="en-US" sz="900" dirty="0">
              <a:solidFill>
                <a:srgbClr val="000000"/>
              </a:solidFill>
              <a:latin typeface="Arial" panose="020B0604020202020204" pitchFamily="34" charset="0"/>
            </a:endParaRPr>
          </a:p>
          <a:p>
            <a:pPr algn="just"/>
            <a:endParaRPr lang="en-US" sz="3200" dirty="0">
              <a:solidFill>
                <a:prstClr val="black"/>
              </a:solidFill>
            </a:endParaRPr>
          </a:p>
        </p:txBody>
      </p:sp>
      <p:sp>
        <p:nvSpPr>
          <p:cNvPr id="4" name="Rectangle 3">
            <a:extLst>
              <a:ext uri="{FF2B5EF4-FFF2-40B4-BE49-F238E27FC236}">
                <a16:creationId xmlns:a16="http://schemas.microsoft.com/office/drawing/2014/main" xmlns="" id="{6E0DCB15-13AD-4BE1-A7D3-5D96B79C870C}"/>
              </a:ext>
            </a:extLst>
          </p:cNvPr>
          <p:cNvSpPr/>
          <p:nvPr/>
        </p:nvSpPr>
        <p:spPr>
          <a:xfrm>
            <a:off x="10005392" y="6244625"/>
            <a:ext cx="2061126" cy="5016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black"/>
                </a:solidFill>
              </a:rPr>
              <a:t>27</a:t>
            </a:r>
            <a:endParaRPr lang="en-US" dirty="0">
              <a:solidFill>
                <a:prstClr val="black"/>
              </a:solidFill>
            </a:endParaRPr>
          </a:p>
        </p:txBody>
      </p:sp>
      <p:sp>
        <p:nvSpPr>
          <p:cNvPr id="5" name="مستطيل 4"/>
          <p:cNvSpPr/>
          <p:nvPr/>
        </p:nvSpPr>
        <p:spPr>
          <a:xfrm>
            <a:off x="4570040" y="291092"/>
            <a:ext cx="3281081" cy="587853"/>
          </a:xfrm>
          <a:prstGeom prst="rect">
            <a:avLst/>
          </a:prstGeom>
        </p:spPr>
        <p:style>
          <a:lnRef idx="3">
            <a:schemeClr val="lt1"/>
          </a:lnRef>
          <a:fillRef idx="1">
            <a:schemeClr val="accent6"/>
          </a:fillRef>
          <a:effectRef idx="1">
            <a:schemeClr val="accent6"/>
          </a:effectRef>
          <a:fontRef idx="minor">
            <a:schemeClr val="lt1"/>
          </a:fontRef>
        </p:style>
        <p:txBody>
          <a:bodyPr wrap="square">
            <a:spAutoFit/>
          </a:bodyPr>
          <a:lstStyle/>
          <a:p>
            <a:pPr algn="ctr">
              <a:lnSpc>
                <a:spcPct val="115000"/>
              </a:lnSpc>
              <a:spcAft>
                <a:spcPts val="1000"/>
              </a:spcAft>
              <a:tabLst>
                <a:tab pos="677545" algn="l"/>
              </a:tabLst>
            </a:pPr>
            <a:r>
              <a:rPr lang="en-US" sz="2800" b="1" dirty="0">
                <a:latin typeface="Times New Roman"/>
                <a:ea typeface="Calibri"/>
                <a:cs typeface="Arial"/>
              </a:rPr>
              <a:t>The </a:t>
            </a:r>
            <a:r>
              <a:rPr lang="en-US" sz="2800" b="1" dirty="0" smtClean="0">
                <a:latin typeface="Times New Roman"/>
                <a:ea typeface="Calibri"/>
                <a:cs typeface="Arial"/>
              </a:rPr>
              <a:t>Pancreas</a:t>
            </a: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1827" y="3125321"/>
            <a:ext cx="4572000" cy="270510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77917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8194"/>
                                        </p:tgtEl>
                                        <p:attrNameLst>
                                          <p:attrName>style.visibility</p:attrName>
                                        </p:attrNameLst>
                                      </p:cBhvr>
                                      <p:to>
                                        <p:strVal val="visible"/>
                                      </p:to>
                                    </p:set>
                                    <p:animEffect transition="in" filter="circle(in)">
                                      <p:cBhvr>
                                        <p:cTn id="17" dur="2000"/>
                                        <p:tgtEl>
                                          <p:spTgt spid="81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flipH="1">
            <a:off x="304800" y="6226789"/>
            <a:ext cx="11514667"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xmlns="" id="{55630FFC-AE15-4532-8B6D-FB47964DF21D}"/>
              </a:ext>
            </a:extLst>
          </p:cNvPr>
          <p:cNvSpPr/>
          <p:nvPr/>
        </p:nvSpPr>
        <p:spPr>
          <a:xfrm>
            <a:off x="304799" y="6293371"/>
            <a:ext cx="7908472" cy="369332"/>
          </a:xfrm>
          <a:prstGeom prst="rect">
            <a:avLst/>
          </a:prstGeom>
        </p:spPr>
        <p:txBody>
          <a:bodyPr wrap="square">
            <a:spAutoFit/>
          </a:bodyPr>
          <a:lstStyle/>
          <a:p>
            <a:pPr>
              <a:defRPr/>
            </a:pPr>
            <a:r>
              <a:rPr lang="en-GB" dirty="0">
                <a:solidFill>
                  <a:prstClr val="black"/>
                </a:solidFill>
              </a:rPr>
              <a:t>University of </a:t>
            </a:r>
            <a:r>
              <a:rPr lang="en-GB" dirty="0" err="1">
                <a:solidFill>
                  <a:prstClr val="black"/>
                </a:solidFill>
              </a:rPr>
              <a:t>Basrah</a:t>
            </a:r>
            <a:r>
              <a:rPr lang="en-GB" dirty="0">
                <a:solidFill>
                  <a:prstClr val="black"/>
                </a:solidFill>
              </a:rPr>
              <a:t> </a:t>
            </a:r>
            <a:r>
              <a:rPr lang="en-GB" dirty="0" smtClean="0">
                <a:solidFill>
                  <a:prstClr val="black"/>
                </a:solidFill>
              </a:rPr>
              <a:t>–</a:t>
            </a:r>
            <a:r>
              <a:rPr lang="en-US" dirty="0" smtClean="0">
                <a:solidFill>
                  <a:prstClr val="black"/>
                </a:solidFill>
              </a:rPr>
              <a:t>College of Nursing</a:t>
            </a:r>
            <a:r>
              <a:rPr lang="en-GB" dirty="0" smtClean="0">
                <a:solidFill>
                  <a:prstClr val="black"/>
                </a:solidFill>
              </a:rPr>
              <a:t>– </a:t>
            </a:r>
            <a:r>
              <a:rPr lang="en-US" dirty="0" smtClean="0">
                <a:solidFill>
                  <a:prstClr val="black"/>
                </a:solidFill>
              </a:rPr>
              <a:t>Fundamentals of Nursing Department</a:t>
            </a:r>
            <a:endParaRPr lang="en-GB" dirty="0">
              <a:solidFill>
                <a:prstClr val="black"/>
              </a:solidFill>
            </a:endParaRPr>
          </a:p>
        </p:txBody>
      </p:sp>
      <p:sp>
        <p:nvSpPr>
          <p:cNvPr id="2" name="Rectangle 1">
            <a:extLst>
              <a:ext uri="{FF2B5EF4-FFF2-40B4-BE49-F238E27FC236}">
                <a16:creationId xmlns:a16="http://schemas.microsoft.com/office/drawing/2014/main" xmlns="" id="{470BEDE2-834B-4054-A0CF-92E47AC422C5}"/>
              </a:ext>
            </a:extLst>
          </p:cNvPr>
          <p:cNvSpPr/>
          <p:nvPr/>
        </p:nvSpPr>
        <p:spPr>
          <a:xfrm>
            <a:off x="1072243" y="697791"/>
            <a:ext cx="6053855" cy="823752"/>
          </a:xfrm>
          <a:prstGeom prst="rect">
            <a:avLst/>
          </a:prstGeom>
        </p:spPr>
        <p:txBody>
          <a:bodyPr wrap="square">
            <a:spAutoFit/>
          </a:bodyPr>
          <a:lstStyle/>
          <a:p>
            <a:pPr algn="just">
              <a:lnSpc>
                <a:spcPct val="150000"/>
              </a:lnSpc>
            </a:pPr>
            <a:r>
              <a:rPr lang="en-US" sz="3600" i="1" dirty="0" smtClean="0">
                <a:solidFill>
                  <a:prstClr val="black"/>
                </a:solidFill>
                <a:latin typeface="Times New Roman" panose="02020603050405020304" pitchFamily="18" charset="0"/>
                <a:ea typeface="Times New Roman" panose="02020603050405020304" pitchFamily="18" charset="0"/>
              </a:rPr>
              <a:t> </a:t>
            </a:r>
            <a:endParaRPr lang="en-US" sz="3600" dirty="0">
              <a:solidFill>
                <a:prstClr val="black"/>
              </a:solidFill>
              <a:latin typeface="Times New Roman" panose="02020603050405020304" pitchFamily="18" charset="0"/>
              <a:ea typeface="Times New Roman" panose="02020603050405020304" pitchFamily="18" charset="0"/>
            </a:endParaRPr>
          </a:p>
        </p:txBody>
      </p:sp>
      <p:sp>
        <p:nvSpPr>
          <p:cNvPr id="3" name="Rectangle 2">
            <a:extLst>
              <a:ext uri="{FF2B5EF4-FFF2-40B4-BE49-F238E27FC236}">
                <a16:creationId xmlns:a16="http://schemas.microsoft.com/office/drawing/2014/main" xmlns="" id="{0E8ECB0A-E871-49EA-AC3D-4935CA47D8CE}"/>
              </a:ext>
            </a:extLst>
          </p:cNvPr>
          <p:cNvSpPr/>
          <p:nvPr/>
        </p:nvSpPr>
        <p:spPr>
          <a:xfrm>
            <a:off x="1072243" y="1721842"/>
            <a:ext cx="10276676" cy="723275"/>
          </a:xfrm>
          <a:prstGeom prst="rect">
            <a:avLst/>
          </a:prstGeom>
        </p:spPr>
        <p:txBody>
          <a:bodyPr wrap="square">
            <a:spAutoFit/>
          </a:bodyPr>
          <a:lstStyle/>
          <a:p>
            <a:pPr algn="just"/>
            <a:endParaRPr lang="en-US" sz="900" dirty="0">
              <a:solidFill>
                <a:srgbClr val="000000"/>
              </a:solidFill>
              <a:latin typeface="Arial" panose="020B0604020202020204" pitchFamily="34" charset="0"/>
            </a:endParaRPr>
          </a:p>
          <a:p>
            <a:pPr algn="just"/>
            <a:endParaRPr lang="en-US" sz="3200" dirty="0">
              <a:solidFill>
                <a:prstClr val="black"/>
              </a:solidFill>
            </a:endParaRPr>
          </a:p>
        </p:txBody>
      </p:sp>
      <p:sp>
        <p:nvSpPr>
          <p:cNvPr id="4" name="Rectangle 3">
            <a:extLst>
              <a:ext uri="{FF2B5EF4-FFF2-40B4-BE49-F238E27FC236}">
                <a16:creationId xmlns:a16="http://schemas.microsoft.com/office/drawing/2014/main" xmlns="" id="{6E0DCB15-13AD-4BE1-A7D3-5D96B79C870C}"/>
              </a:ext>
            </a:extLst>
          </p:cNvPr>
          <p:cNvSpPr/>
          <p:nvPr/>
        </p:nvSpPr>
        <p:spPr>
          <a:xfrm>
            <a:off x="10005392" y="6244625"/>
            <a:ext cx="2061126" cy="5016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black"/>
                </a:solidFill>
              </a:rPr>
              <a:t>28</a:t>
            </a:r>
            <a:endParaRPr lang="en-US" dirty="0">
              <a:solidFill>
                <a:prstClr val="black"/>
              </a:solidFill>
            </a:endParaRPr>
          </a:p>
        </p:txBody>
      </p:sp>
      <p:sp>
        <p:nvSpPr>
          <p:cNvPr id="5" name="مستطيل 4"/>
          <p:cNvSpPr/>
          <p:nvPr/>
        </p:nvSpPr>
        <p:spPr>
          <a:xfrm>
            <a:off x="304800" y="0"/>
            <a:ext cx="11514667" cy="6768007"/>
          </a:xfrm>
          <a:prstGeom prst="rect">
            <a:avLst/>
          </a:prstGeom>
        </p:spPr>
        <p:txBody>
          <a:bodyPr wrap="square">
            <a:spAutoFit/>
          </a:bodyPr>
          <a:lstStyle/>
          <a:p>
            <a:pPr marL="800100" indent="-342900">
              <a:lnSpc>
                <a:spcPct val="115000"/>
              </a:lnSpc>
              <a:spcAft>
                <a:spcPts val="1000"/>
              </a:spcAft>
              <a:buFont typeface="Wingdings" pitchFamily="2" charset="2"/>
              <a:buChar char="Ø"/>
            </a:pPr>
            <a:r>
              <a:rPr lang="en-US" sz="2400" dirty="0">
                <a:latin typeface="Times New Roman"/>
                <a:ea typeface="Calibri"/>
                <a:cs typeface="Arial"/>
              </a:rPr>
              <a:t>The exocrine functions include secretion of pancreatic enzymes into the gastrointestinal (GI) tract through the pancreatic duct.</a:t>
            </a:r>
          </a:p>
          <a:p>
            <a:pPr marL="800100" indent="-342900">
              <a:lnSpc>
                <a:spcPct val="115000"/>
              </a:lnSpc>
              <a:spcAft>
                <a:spcPts val="1000"/>
              </a:spcAft>
              <a:buFont typeface="Wingdings" pitchFamily="2" charset="2"/>
              <a:buChar char="Ø"/>
            </a:pPr>
            <a:r>
              <a:rPr lang="en-US" sz="2400" dirty="0">
                <a:latin typeface="Times New Roman"/>
                <a:ea typeface="Calibri"/>
                <a:cs typeface="Arial"/>
              </a:rPr>
              <a:t>The endocrine functions include secretion of insulin, glucagon, and </a:t>
            </a:r>
            <a:r>
              <a:rPr lang="en-US" sz="2400" dirty="0" err="1">
                <a:latin typeface="Times New Roman"/>
                <a:ea typeface="Calibri"/>
                <a:cs typeface="Arial"/>
              </a:rPr>
              <a:t>somatostatin</a:t>
            </a:r>
            <a:r>
              <a:rPr lang="en-US" sz="2400" dirty="0">
                <a:latin typeface="Times New Roman"/>
                <a:ea typeface="Calibri"/>
                <a:cs typeface="Arial"/>
              </a:rPr>
              <a:t> </a:t>
            </a:r>
            <a:r>
              <a:rPr lang="en-US" sz="2400" dirty="0" smtClean="0">
                <a:latin typeface="Times New Roman"/>
                <a:ea typeface="Calibri"/>
                <a:cs typeface="Arial"/>
              </a:rPr>
              <a:t>directly </a:t>
            </a:r>
            <a:r>
              <a:rPr lang="en-US" sz="2400" dirty="0">
                <a:latin typeface="Times New Roman"/>
                <a:ea typeface="Calibri"/>
                <a:cs typeface="Arial"/>
              </a:rPr>
              <a:t>into the bloodstream</a:t>
            </a:r>
            <a:r>
              <a:rPr lang="en-US" sz="2400" dirty="0" smtClean="0">
                <a:latin typeface="Times New Roman"/>
                <a:ea typeface="Calibri"/>
                <a:cs typeface="Arial"/>
              </a:rPr>
              <a:t>.</a:t>
            </a:r>
          </a:p>
          <a:p>
            <a:pPr marL="457200">
              <a:lnSpc>
                <a:spcPct val="115000"/>
              </a:lnSpc>
              <a:spcAft>
                <a:spcPts val="1000"/>
              </a:spcAft>
            </a:pPr>
            <a:endParaRPr lang="en-US" sz="2400" dirty="0" smtClean="0">
              <a:latin typeface="Times New Roman"/>
              <a:ea typeface="Calibri"/>
              <a:cs typeface="Arial"/>
            </a:endParaRPr>
          </a:p>
          <a:p>
            <a:pPr marL="800100" indent="-342900">
              <a:lnSpc>
                <a:spcPct val="115000"/>
              </a:lnSpc>
              <a:spcAft>
                <a:spcPts val="1000"/>
              </a:spcAft>
              <a:buFont typeface="Wingdings" pitchFamily="2" charset="2"/>
              <a:buChar char="v"/>
            </a:pPr>
            <a:r>
              <a:rPr lang="en-US" sz="2400" b="1" dirty="0">
                <a:latin typeface="Times New Roman"/>
                <a:ea typeface="Calibri"/>
                <a:cs typeface="Arial"/>
              </a:rPr>
              <a:t>Pancreatic </a:t>
            </a:r>
            <a:r>
              <a:rPr lang="en-US" sz="2400" b="1" dirty="0" smtClean="0">
                <a:latin typeface="Times New Roman"/>
                <a:ea typeface="Calibri"/>
                <a:cs typeface="Arial"/>
              </a:rPr>
              <a:t>enzymes</a:t>
            </a:r>
          </a:p>
          <a:p>
            <a:pPr marL="457200">
              <a:lnSpc>
                <a:spcPct val="115000"/>
              </a:lnSpc>
              <a:spcAft>
                <a:spcPts val="1000"/>
              </a:spcAft>
            </a:pPr>
            <a:r>
              <a:rPr lang="en-US" sz="2400" dirty="0">
                <a:latin typeface="Times New Roman"/>
                <a:ea typeface="Calibri"/>
                <a:cs typeface="Arial"/>
              </a:rPr>
              <a:t>Pancreatic enzymes include:</a:t>
            </a:r>
          </a:p>
          <a:p>
            <a:pPr marL="800100" indent="-342900">
              <a:lnSpc>
                <a:spcPct val="115000"/>
              </a:lnSpc>
              <a:spcAft>
                <a:spcPts val="1000"/>
              </a:spcAft>
              <a:buFont typeface="Wingdings" pitchFamily="2" charset="2"/>
              <a:buChar char="Ø"/>
            </a:pPr>
            <a:r>
              <a:rPr lang="en-US" sz="2400" dirty="0">
                <a:latin typeface="Times New Roman"/>
                <a:ea typeface="Calibri"/>
                <a:cs typeface="Arial"/>
              </a:rPr>
              <a:t> </a:t>
            </a:r>
            <a:r>
              <a:rPr lang="en-US" sz="2400" dirty="0" smtClean="0">
                <a:latin typeface="Times New Roman"/>
                <a:ea typeface="Calibri"/>
                <a:cs typeface="Arial"/>
              </a:rPr>
              <a:t>Amylase</a:t>
            </a:r>
            <a:r>
              <a:rPr lang="en-US" sz="2400" dirty="0">
                <a:latin typeface="Times New Roman"/>
                <a:ea typeface="Calibri"/>
                <a:cs typeface="Arial"/>
              </a:rPr>
              <a:t>, which aids in the digestion of carbohydrates.</a:t>
            </a:r>
          </a:p>
          <a:p>
            <a:pPr marL="800100" indent="-342900">
              <a:lnSpc>
                <a:spcPct val="115000"/>
              </a:lnSpc>
              <a:spcAft>
                <a:spcPts val="1000"/>
              </a:spcAft>
              <a:buFont typeface="Wingdings" pitchFamily="2" charset="2"/>
              <a:buChar char="Ø"/>
            </a:pPr>
            <a:r>
              <a:rPr lang="en-US" sz="2400" dirty="0" smtClean="0">
                <a:latin typeface="Times New Roman"/>
                <a:ea typeface="Calibri"/>
                <a:cs typeface="Arial"/>
              </a:rPr>
              <a:t>Trypsin</a:t>
            </a:r>
            <a:r>
              <a:rPr lang="en-US" sz="2400" dirty="0">
                <a:latin typeface="Times New Roman"/>
                <a:ea typeface="Calibri"/>
                <a:cs typeface="Arial"/>
              </a:rPr>
              <a:t>, which aids in the digestion of proteins.</a:t>
            </a:r>
          </a:p>
          <a:p>
            <a:pPr marL="800100" indent="-342900">
              <a:lnSpc>
                <a:spcPct val="115000"/>
              </a:lnSpc>
              <a:spcAft>
                <a:spcPts val="1000"/>
              </a:spcAft>
              <a:buFont typeface="Wingdings" pitchFamily="2" charset="2"/>
              <a:buChar char="Ø"/>
            </a:pPr>
            <a:r>
              <a:rPr lang="en-US" sz="2400" dirty="0" smtClean="0">
                <a:latin typeface="Times New Roman"/>
                <a:ea typeface="Calibri"/>
                <a:cs typeface="Arial"/>
              </a:rPr>
              <a:t>Lipase</a:t>
            </a:r>
            <a:r>
              <a:rPr lang="en-US" sz="2400" dirty="0">
                <a:latin typeface="Times New Roman"/>
                <a:ea typeface="Calibri"/>
                <a:cs typeface="Arial"/>
              </a:rPr>
              <a:t>, which aids in the digestion of fats.</a:t>
            </a:r>
          </a:p>
          <a:p>
            <a:pPr marL="800100" indent="-342900">
              <a:lnSpc>
                <a:spcPct val="115000"/>
              </a:lnSpc>
              <a:spcAft>
                <a:spcPts val="1000"/>
              </a:spcAft>
              <a:buFont typeface="Wingdings" pitchFamily="2" charset="2"/>
              <a:buChar char="Ø"/>
            </a:pPr>
            <a:r>
              <a:rPr lang="en-US" sz="2400" dirty="0">
                <a:latin typeface="Times New Roman"/>
                <a:ea typeface="Calibri"/>
                <a:cs typeface="Arial"/>
              </a:rPr>
              <a:t> Other enzymes that promote the breakdown of more complex foodstuffs are also secreted.</a:t>
            </a:r>
          </a:p>
          <a:p>
            <a:pPr marL="457200">
              <a:lnSpc>
                <a:spcPct val="115000"/>
              </a:lnSpc>
              <a:spcAft>
                <a:spcPts val="1000"/>
              </a:spcAft>
            </a:pPr>
            <a:r>
              <a:rPr lang="en-US" sz="2400" b="1" dirty="0" smtClean="0">
                <a:latin typeface="Times New Roman"/>
                <a:ea typeface="Calibri"/>
                <a:cs typeface="Arial"/>
              </a:rPr>
              <a:t> </a:t>
            </a:r>
            <a:endParaRPr lang="en-US" sz="2400" b="1" dirty="0">
              <a:latin typeface="Times New Roman"/>
              <a:ea typeface="Calibri"/>
              <a:cs typeface="Arial"/>
            </a:endParaRPr>
          </a:p>
        </p:txBody>
      </p:sp>
    </p:spTree>
    <p:extLst>
      <p:ext uri="{BB962C8B-B14F-4D97-AF65-F5344CB8AC3E}">
        <p14:creationId xmlns:p14="http://schemas.microsoft.com/office/powerpoint/2010/main" val="1277917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flipH="1">
            <a:off x="304800" y="6226789"/>
            <a:ext cx="11514667"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xmlns="" id="{55630FFC-AE15-4532-8B6D-FB47964DF21D}"/>
              </a:ext>
            </a:extLst>
          </p:cNvPr>
          <p:cNvSpPr/>
          <p:nvPr/>
        </p:nvSpPr>
        <p:spPr>
          <a:xfrm>
            <a:off x="304799" y="6293371"/>
            <a:ext cx="7908472" cy="369332"/>
          </a:xfrm>
          <a:prstGeom prst="rect">
            <a:avLst/>
          </a:prstGeom>
        </p:spPr>
        <p:txBody>
          <a:bodyPr wrap="square">
            <a:spAutoFit/>
          </a:bodyPr>
          <a:lstStyle/>
          <a:p>
            <a:pPr>
              <a:defRPr/>
            </a:pPr>
            <a:r>
              <a:rPr lang="en-GB" dirty="0">
                <a:solidFill>
                  <a:prstClr val="black"/>
                </a:solidFill>
              </a:rPr>
              <a:t>University of </a:t>
            </a:r>
            <a:r>
              <a:rPr lang="en-GB" dirty="0" err="1">
                <a:solidFill>
                  <a:prstClr val="black"/>
                </a:solidFill>
              </a:rPr>
              <a:t>Basrah</a:t>
            </a:r>
            <a:r>
              <a:rPr lang="en-GB" dirty="0">
                <a:solidFill>
                  <a:prstClr val="black"/>
                </a:solidFill>
              </a:rPr>
              <a:t> </a:t>
            </a:r>
            <a:r>
              <a:rPr lang="en-GB" dirty="0" smtClean="0">
                <a:solidFill>
                  <a:prstClr val="black"/>
                </a:solidFill>
              </a:rPr>
              <a:t>–</a:t>
            </a:r>
            <a:r>
              <a:rPr lang="en-US" dirty="0" smtClean="0">
                <a:solidFill>
                  <a:prstClr val="black"/>
                </a:solidFill>
              </a:rPr>
              <a:t>College of Nursing</a:t>
            </a:r>
            <a:r>
              <a:rPr lang="en-GB" dirty="0" smtClean="0">
                <a:solidFill>
                  <a:prstClr val="black"/>
                </a:solidFill>
              </a:rPr>
              <a:t>– </a:t>
            </a:r>
            <a:r>
              <a:rPr lang="en-US" dirty="0" smtClean="0">
                <a:solidFill>
                  <a:prstClr val="black"/>
                </a:solidFill>
              </a:rPr>
              <a:t>Fundamentals of Nursing Department</a:t>
            </a:r>
            <a:endParaRPr lang="en-GB" dirty="0">
              <a:solidFill>
                <a:prstClr val="black"/>
              </a:solidFill>
            </a:endParaRPr>
          </a:p>
        </p:txBody>
      </p:sp>
      <p:sp>
        <p:nvSpPr>
          <p:cNvPr id="2" name="Rectangle 1">
            <a:extLst>
              <a:ext uri="{FF2B5EF4-FFF2-40B4-BE49-F238E27FC236}">
                <a16:creationId xmlns:a16="http://schemas.microsoft.com/office/drawing/2014/main" xmlns="" id="{470BEDE2-834B-4054-A0CF-92E47AC422C5}"/>
              </a:ext>
            </a:extLst>
          </p:cNvPr>
          <p:cNvSpPr/>
          <p:nvPr/>
        </p:nvSpPr>
        <p:spPr>
          <a:xfrm>
            <a:off x="1072243" y="697791"/>
            <a:ext cx="6053855" cy="823752"/>
          </a:xfrm>
          <a:prstGeom prst="rect">
            <a:avLst/>
          </a:prstGeom>
        </p:spPr>
        <p:txBody>
          <a:bodyPr wrap="square">
            <a:spAutoFit/>
          </a:bodyPr>
          <a:lstStyle/>
          <a:p>
            <a:pPr algn="just">
              <a:lnSpc>
                <a:spcPct val="150000"/>
              </a:lnSpc>
            </a:pPr>
            <a:r>
              <a:rPr lang="en-US" sz="3600" i="1" dirty="0">
                <a:solidFill>
                  <a:prstClr val="black"/>
                </a:solidFill>
                <a:latin typeface="Times New Roman" panose="02020603050405020304" pitchFamily="18" charset="0"/>
                <a:ea typeface="Times New Roman" panose="02020603050405020304" pitchFamily="18" charset="0"/>
              </a:rPr>
              <a:t> </a:t>
            </a:r>
            <a:endParaRPr lang="en-US" sz="3600" dirty="0">
              <a:solidFill>
                <a:prstClr val="black"/>
              </a:solidFill>
              <a:latin typeface="Times New Roman" panose="02020603050405020304" pitchFamily="18" charset="0"/>
              <a:ea typeface="Times New Roman" panose="02020603050405020304" pitchFamily="18" charset="0"/>
            </a:endParaRPr>
          </a:p>
        </p:txBody>
      </p:sp>
      <p:sp>
        <p:nvSpPr>
          <p:cNvPr id="3" name="Rectangle 2">
            <a:extLst>
              <a:ext uri="{FF2B5EF4-FFF2-40B4-BE49-F238E27FC236}">
                <a16:creationId xmlns:a16="http://schemas.microsoft.com/office/drawing/2014/main" xmlns="" id="{0E8ECB0A-E871-49EA-AC3D-4935CA47D8CE}"/>
              </a:ext>
            </a:extLst>
          </p:cNvPr>
          <p:cNvSpPr/>
          <p:nvPr/>
        </p:nvSpPr>
        <p:spPr>
          <a:xfrm>
            <a:off x="551329" y="1360204"/>
            <a:ext cx="10797590" cy="723275"/>
          </a:xfrm>
          <a:prstGeom prst="rect">
            <a:avLst/>
          </a:prstGeom>
        </p:spPr>
        <p:txBody>
          <a:bodyPr wrap="square">
            <a:spAutoFit/>
          </a:bodyPr>
          <a:lstStyle/>
          <a:p>
            <a:pPr algn="just"/>
            <a:endParaRPr lang="en-US" sz="900" dirty="0">
              <a:solidFill>
                <a:srgbClr val="000000"/>
              </a:solidFill>
              <a:latin typeface="Arial" panose="020B0604020202020204" pitchFamily="34" charset="0"/>
            </a:endParaRPr>
          </a:p>
          <a:p>
            <a:pPr algn="just"/>
            <a:endParaRPr lang="en-US" sz="3200" dirty="0">
              <a:solidFill>
                <a:prstClr val="black"/>
              </a:solidFill>
            </a:endParaRPr>
          </a:p>
        </p:txBody>
      </p:sp>
      <p:sp>
        <p:nvSpPr>
          <p:cNvPr id="4" name="Rectangle 3">
            <a:extLst>
              <a:ext uri="{FF2B5EF4-FFF2-40B4-BE49-F238E27FC236}">
                <a16:creationId xmlns:a16="http://schemas.microsoft.com/office/drawing/2014/main" xmlns="" id="{6E0DCB15-13AD-4BE1-A7D3-5D96B79C870C}"/>
              </a:ext>
            </a:extLst>
          </p:cNvPr>
          <p:cNvSpPr/>
          <p:nvPr/>
        </p:nvSpPr>
        <p:spPr>
          <a:xfrm>
            <a:off x="10005392" y="6244625"/>
            <a:ext cx="2061126" cy="5016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black"/>
                </a:solidFill>
              </a:rPr>
              <a:t>29</a:t>
            </a:r>
            <a:endParaRPr lang="en-US" dirty="0">
              <a:solidFill>
                <a:prstClr val="black"/>
              </a:solidFill>
            </a:endParaRPr>
          </a:p>
        </p:txBody>
      </p:sp>
      <p:sp>
        <p:nvSpPr>
          <p:cNvPr id="7" name="مستطيل مستدير الزوايا 6"/>
          <p:cNvSpPr/>
          <p:nvPr/>
        </p:nvSpPr>
        <p:spPr>
          <a:xfrm>
            <a:off x="4504765" y="162433"/>
            <a:ext cx="3254188" cy="569260"/>
          </a:xfrm>
          <a:prstGeom prst="roundRect">
            <a:avLst/>
          </a:prstGeom>
          <a:ln/>
        </p:spPr>
        <p:style>
          <a:lnRef idx="1">
            <a:schemeClr val="accent6"/>
          </a:lnRef>
          <a:fillRef idx="3">
            <a:schemeClr val="accent6"/>
          </a:fillRef>
          <a:effectRef idx="2">
            <a:schemeClr val="accent6"/>
          </a:effectRef>
          <a:fontRef idx="minor">
            <a:schemeClr val="lt1"/>
          </a:fontRef>
        </p:style>
        <p:txBody>
          <a:bodyPr rot="0" spcFirstLastPara="0" vert="horz" wrap="square" lIns="91440" tIns="45720" rIns="91440" bIns="45720" numCol="1" spcCol="0" rtlCol="1" fromWordArt="0" anchor="ctr" anchorCtr="0" forceAA="0" compatLnSpc="1">
            <a:prstTxWarp prst="textNoShape">
              <a:avLst/>
            </a:prstTxWarp>
            <a:noAutofit/>
          </a:bodyPr>
          <a:lstStyle/>
          <a:p>
            <a:pPr lvl="0" algn="ctr">
              <a:lnSpc>
                <a:spcPct val="115000"/>
              </a:lnSpc>
              <a:spcAft>
                <a:spcPts val="1000"/>
              </a:spcAft>
              <a:defRPr/>
            </a:pPr>
            <a:r>
              <a:rPr lang="en-US" sz="2800" b="1" kern="0" dirty="0">
                <a:solidFill>
                  <a:sysClr val="windowText" lastClr="000000"/>
                </a:solidFill>
                <a:latin typeface="Times New Roman"/>
                <a:ea typeface="Calibri"/>
                <a:cs typeface="Arial"/>
              </a:rPr>
              <a:t>Pancreatitis</a:t>
            </a:r>
            <a:endParaRPr kumimoji="0" lang="en-US" sz="2800" b="0" i="0" u="none" strike="noStrike" kern="0" cap="none" spc="0" normalizeH="0" baseline="0" noProof="0" dirty="0">
              <a:ln>
                <a:noFill/>
              </a:ln>
              <a:solidFill>
                <a:sysClr val="windowText" lastClr="000000"/>
              </a:solidFill>
              <a:effectLst/>
              <a:uLnTx/>
              <a:uFillTx/>
              <a:latin typeface="Calibri"/>
              <a:ea typeface="Calibri"/>
              <a:cs typeface="Arial"/>
            </a:endParaRPr>
          </a:p>
        </p:txBody>
      </p:sp>
      <p:sp>
        <p:nvSpPr>
          <p:cNvPr id="5" name="مستطيل 4"/>
          <p:cNvSpPr/>
          <p:nvPr/>
        </p:nvSpPr>
        <p:spPr>
          <a:xfrm>
            <a:off x="551328" y="1016862"/>
            <a:ext cx="10795629" cy="5237331"/>
          </a:xfrm>
          <a:prstGeom prst="rect">
            <a:avLst/>
          </a:prstGeom>
        </p:spPr>
        <p:txBody>
          <a:bodyPr wrap="square">
            <a:spAutoFit/>
          </a:bodyPr>
          <a:lstStyle/>
          <a:p>
            <a:pPr algn="just">
              <a:lnSpc>
                <a:spcPct val="115000"/>
              </a:lnSpc>
              <a:spcAft>
                <a:spcPts val="1000"/>
              </a:spcAft>
              <a:tabLst>
                <a:tab pos="677545" algn="l"/>
              </a:tabLst>
            </a:pPr>
            <a:r>
              <a:rPr lang="en-US" sz="2400" dirty="0">
                <a:latin typeface="Times New Roman"/>
                <a:ea typeface="Calibri"/>
                <a:cs typeface="Arial"/>
              </a:rPr>
              <a:t>Pancreatitis (inflammation of the pancreas) is a serious disorder</a:t>
            </a:r>
            <a:r>
              <a:rPr lang="en-US" sz="2400" dirty="0" smtClean="0">
                <a:latin typeface="Times New Roman"/>
                <a:ea typeface="Calibri"/>
                <a:cs typeface="Arial"/>
              </a:rPr>
              <a:t>.</a:t>
            </a:r>
          </a:p>
          <a:p>
            <a:pPr algn="just">
              <a:lnSpc>
                <a:spcPct val="115000"/>
              </a:lnSpc>
              <a:spcAft>
                <a:spcPts val="1000"/>
              </a:spcAft>
              <a:tabLst>
                <a:tab pos="677545" algn="l"/>
              </a:tabLst>
            </a:pPr>
            <a:r>
              <a:rPr lang="en-US" sz="2400" dirty="0">
                <a:latin typeface="Baskerville Old Face" pitchFamily="18" charset="0"/>
                <a:ea typeface="Calibri"/>
                <a:cs typeface="Arial"/>
              </a:rPr>
              <a:t>pancreatitis divides the disorder into acute and </a:t>
            </a:r>
            <a:r>
              <a:rPr lang="en-US" sz="2400" dirty="0" smtClean="0">
                <a:latin typeface="Baskerville Old Face" pitchFamily="18" charset="0"/>
                <a:ea typeface="Calibri"/>
                <a:cs typeface="Arial"/>
              </a:rPr>
              <a:t>chronic forms:</a:t>
            </a:r>
          </a:p>
          <a:p>
            <a:pPr marL="342900" indent="-342900" algn="just">
              <a:lnSpc>
                <a:spcPct val="115000"/>
              </a:lnSpc>
              <a:spcAft>
                <a:spcPts val="1000"/>
              </a:spcAft>
              <a:buFont typeface="Wingdings" pitchFamily="2" charset="2"/>
              <a:buChar char="Ø"/>
              <a:tabLst>
                <a:tab pos="677545" algn="l"/>
              </a:tabLst>
            </a:pPr>
            <a:r>
              <a:rPr lang="en-US" sz="2400" b="1" dirty="0" smtClean="0">
                <a:solidFill>
                  <a:schemeClr val="accent1">
                    <a:lumMod val="75000"/>
                  </a:schemeClr>
                </a:solidFill>
                <a:latin typeface="Baskerville Old Face" pitchFamily="18" charset="0"/>
                <a:ea typeface="Calibri"/>
                <a:cs typeface="Arial"/>
              </a:rPr>
              <a:t>Acute pancreatitis </a:t>
            </a:r>
            <a:r>
              <a:rPr lang="en-US" sz="2400" dirty="0">
                <a:latin typeface="Baskerville Old Face" pitchFamily="18" charset="0"/>
                <a:ea typeface="Calibri"/>
                <a:cs typeface="Arial"/>
              </a:rPr>
              <a:t>ranges from a mild, self-limited disorder to a severe, </a:t>
            </a:r>
            <a:r>
              <a:rPr lang="en-US" sz="2400" dirty="0" smtClean="0">
                <a:latin typeface="Baskerville Old Face" pitchFamily="18" charset="0"/>
                <a:ea typeface="Calibri"/>
                <a:cs typeface="Arial"/>
              </a:rPr>
              <a:t>rapidly fatal </a:t>
            </a:r>
            <a:r>
              <a:rPr lang="en-US" sz="2400" dirty="0">
                <a:latin typeface="Baskerville Old Face" pitchFamily="18" charset="0"/>
                <a:ea typeface="Calibri"/>
                <a:cs typeface="Arial"/>
              </a:rPr>
              <a:t>disease that does not respond to any treatment. </a:t>
            </a:r>
            <a:endParaRPr lang="en-US" sz="2400" dirty="0" smtClean="0">
              <a:latin typeface="Baskerville Old Face" pitchFamily="18" charset="0"/>
              <a:ea typeface="Calibri"/>
              <a:cs typeface="Arial"/>
            </a:endParaRPr>
          </a:p>
          <a:p>
            <a:pPr algn="just">
              <a:lnSpc>
                <a:spcPct val="115000"/>
              </a:lnSpc>
              <a:spcAft>
                <a:spcPts val="1000"/>
              </a:spcAft>
              <a:tabLst>
                <a:tab pos="677545" algn="l"/>
              </a:tabLst>
            </a:pPr>
            <a:r>
              <a:rPr lang="en-US" sz="2400" dirty="0" smtClean="0">
                <a:latin typeface="Baskerville Old Face" pitchFamily="18" charset="0"/>
                <a:ea typeface="Calibri"/>
                <a:cs typeface="Arial"/>
              </a:rPr>
              <a:t>These </a:t>
            </a:r>
            <a:r>
              <a:rPr lang="en-US" sz="2400" dirty="0">
                <a:latin typeface="Baskerville Old Face" pitchFamily="18" charset="0"/>
                <a:ea typeface="Calibri"/>
                <a:cs typeface="Arial"/>
              </a:rPr>
              <a:t>two main </a:t>
            </a:r>
            <a:r>
              <a:rPr lang="en-US" sz="2400" dirty="0" smtClean="0">
                <a:latin typeface="Baskerville Old Face" pitchFamily="18" charset="0"/>
                <a:ea typeface="Calibri"/>
                <a:cs typeface="Arial"/>
              </a:rPr>
              <a:t>types of </a:t>
            </a:r>
            <a:r>
              <a:rPr lang="en-US" sz="2400" dirty="0">
                <a:latin typeface="Baskerville Old Face" pitchFamily="18" charset="0"/>
                <a:ea typeface="Calibri"/>
                <a:cs typeface="Arial"/>
              </a:rPr>
              <a:t>acute pancreatitis (mild and severe) are classified as interstitial</a:t>
            </a:r>
          </a:p>
          <a:p>
            <a:pPr algn="just">
              <a:lnSpc>
                <a:spcPct val="115000"/>
              </a:lnSpc>
              <a:spcAft>
                <a:spcPts val="1000"/>
              </a:spcAft>
              <a:tabLst>
                <a:tab pos="677545" algn="l"/>
              </a:tabLst>
            </a:pPr>
            <a:r>
              <a:rPr lang="en-US" sz="2400" dirty="0">
                <a:latin typeface="Baskerville Old Face" pitchFamily="18" charset="0"/>
                <a:ea typeface="Calibri"/>
                <a:cs typeface="Arial"/>
              </a:rPr>
              <a:t>edematous pancreatitis and necrotizing pancreatitis, respectively</a:t>
            </a:r>
            <a:r>
              <a:rPr lang="en-US" sz="2400" dirty="0" smtClean="0">
                <a:latin typeface="Baskerville Old Face" pitchFamily="18" charset="0"/>
                <a:ea typeface="Calibri"/>
                <a:cs typeface="Arial"/>
              </a:rPr>
              <a:t>.</a:t>
            </a:r>
          </a:p>
          <a:p>
            <a:pPr marL="342900" indent="-342900" algn="just">
              <a:lnSpc>
                <a:spcPct val="115000"/>
              </a:lnSpc>
              <a:spcAft>
                <a:spcPts val="1000"/>
              </a:spcAft>
              <a:buFont typeface="Wingdings" pitchFamily="2" charset="2"/>
              <a:buChar char="Ø"/>
              <a:tabLst>
                <a:tab pos="677545" algn="l"/>
              </a:tabLst>
            </a:pPr>
            <a:r>
              <a:rPr lang="en-US" sz="2400" b="1" dirty="0">
                <a:solidFill>
                  <a:schemeClr val="accent1">
                    <a:lumMod val="75000"/>
                  </a:schemeClr>
                </a:solidFill>
                <a:latin typeface="Baskerville Old Face" pitchFamily="18" charset="0"/>
                <a:ea typeface="Calibri"/>
                <a:cs typeface="Arial"/>
              </a:rPr>
              <a:t>Chronic pancreatitis </a:t>
            </a:r>
            <a:r>
              <a:rPr lang="en-US" sz="2400" dirty="0">
                <a:latin typeface="Baskerville Old Face" pitchFamily="18" charset="0"/>
                <a:ea typeface="Calibri"/>
                <a:cs typeface="Arial"/>
              </a:rPr>
              <a:t>is an inflammatory disorder characterized </a:t>
            </a:r>
            <a:r>
              <a:rPr lang="en-US" sz="2400" dirty="0" smtClean="0">
                <a:latin typeface="Baskerville Old Face" pitchFamily="18" charset="0"/>
                <a:ea typeface="Calibri"/>
                <a:cs typeface="Arial"/>
              </a:rPr>
              <a:t>by progressive </a:t>
            </a:r>
            <a:r>
              <a:rPr lang="en-US" sz="2400" dirty="0">
                <a:latin typeface="Baskerville Old Face" pitchFamily="18" charset="0"/>
                <a:ea typeface="Calibri"/>
                <a:cs typeface="Arial"/>
              </a:rPr>
              <a:t>destruction of the pancreas</a:t>
            </a:r>
            <a:r>
              <a:rPr lang="en-US" sz="2400" dirty="0" smtClean="0">
                <a:latin typeface="Baskerville Old Face" pitchFamily="18" charset="0"/>
                <a:ea typeface="Calibri"/>
                <a:cs typeface="Arial"/>
              </a:rPr>
              <a:t>.</a:t>
            </a:r>
          </a:p>
          <a:p>
            <a:pPr algn="just">
              <a:lnSpc>
                <a:spcPct val="115000"/>
              </a:lnSpc>
              <a:spcAft>
                <a:spcPts val="1000"/>
              </a:spcAft>
              <a:tabLst>
                <a:tab pos="677545" algn="l"/>
              </a:tabLst>
            </a:pPr>
            <a:r>
              <a:rPr lang="en-US" sz="2400" dirty="0">
                <a:latin typeface="Baskerville Old Face" pitchFamily="18" charset="0"/>
                <a:ea typeface="Calibri"/>
                <a:cs typeface="Arial"/>
              </a:rPr>
              <a:t>Alcohol consumption in Western societies and malnutrition </a:t>
            </a:r>
            <a:r>
              <a:rPr lang="en-US" sz="2400" dirty="0" smtClean="0">
                <a:latin typeface="Baskerville Old Face" pitchFamily="18" charset="0"/>
                <a:ea typeface="Calibri"/>
                <a:cs typeface="Arial"/>
              </a:rPr>
              <a:t>worldwide are </a:t>
            </a:r>
            <a:r>
              <a:rPr lang="en-US" sz="2400" dirty="0">
                <a:latin typeface="Baskerville Old Face" pitchFamily="18" charset="0"/>
                <a:ea typeface="Calibri"/>
                <a:cs typeface="Arial"/>
              </a:rPr>
              <a:t>the major causes of chronic pancreatitis.</a:t>
            </a:r>
          </a:p>
        </p:txBody>
      </p:sp>
    </p:spTree>
    <p:extLst>
      <p:ext uri="{BB962C8B-B14F-4D97-AF65-F5344CB8AC3E}">
        <p14:creationId xmlns:p14="http://schemas.microsoft.com/office/powerpoint/2010/main" val="1277917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flipH="1">
            <a:off x="304800" y="6226789"/>
            <a:ext cx="11514667"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xmlns="" id="{55630FFC-AE15-4532-8B6D-FB47964DF21D}"/>
              </a:ext>
            </a:extLst>
          </p:cNvPr>
          <p:cNvSpPr/>
          <p:nvPr/>
        </p:nvSpPr>
        <p:spPr>
          <a:xfrm>
            <a:off x="304799" y="6293371"/>
            <a:ext cx="7908472" cy="369332"/>
          </a:xfrm>
          <a:prstGeom prst="rect">
            <a:avLst/>
          </a:prstGeom>
        </p:spPr>
        <p:txBody>
          <a:bodyPr wrap="square">
            <a:spAutoFit/>
          </a:bodyPr>
          <a:lstStyle/>
          <a:p>
            <a:pPr>
              <a:defRPr/>
            </a:pPr>
            <a:r>
              <a:rPr lang="en-GB" dirty="0">
                <a:solidFill>
                  <a:prstClr val="black"/>
                </a:solidFill>
              </a:rPr>
              <a:t>University of </a:t>
            </a:r>
            <a:r>
              <a:rPr lang="en-GB" dirty="0" err="1">
                <a:solidFill>
                  <a:prstClr val="black"/>
                </a:solidFill>
              </a:rPr>
              <a:t>Basrah</a:t>
            </a:r>
            <a:r>
              <a:rPr lang="en-GB" dirty="0">
                <a:solidFill>
                  <a:prstClr val="black"/>
                </a:solidFill>
              </a:rPr>
              <a:t> </a:t>
            </a:r>
            <a:r>
              <a:rPr lang="en-GB" dirty="0" smtClean="0">
                <a:solidFill>
                  <a:prstClr val="black"/>
                </a:solidFill>
              </a:rPr>
              <a:t>–</a:t>
            </a:r>
            <a:r>
              <a:rPr lang="en-US" dirty="0" smtClean="0">
                <a:solidFill>
                  <a:prstClr val="black"/>
                </a:solidFill>
              </a:rPr>
              <a:t>College of Nursing</a:t>
            </a:r>
            <a:r>
              <a:rPr lang="en-GB" dirty="0" smtClean="0">
                <a:solidFill>
                  <a:prstClr val="black"/>
                </a:solidFill>
              </a:rPr>
              <a:t>– </a:t>
            </a:r>
            <a:r>
              <a:rPr lang="en-US" dirty="0" smtClean="0">
                <a:solidFill>
                  <a:prstClr val="black"/>
                </a:solidFill>
              </a:rPr>
              <a:t>Fundamentals of Nursing Department</a:t>
            </a:r>
            <a:endParaRPr lang="en-GB" dirty="0">
              <a:solidFill>
                <a:prstClr val="black"/>
              </a:solidFill>
            </a:endParaRPr>
          </a:p>
        </p:txBody>
      </p:sp>
      <p:sp>
        <p:nvSpPr>
          <p:cNvPr id="2" name="Rectangle 1">
            <a:extLst>
              <a:ext uri="{FF2B5EF4-FFF2-40B4-BE49-F238E27FC236}">
                <a16:creationId xmlns:a16="http://schemas.microsoft.com/office/drawing/2014/main" xmlns="" id="{470BEDE2-834B-4054-A0CF-92E47AC422C5}"/>
              </a:ext>
            </a:extLst>
          </p:cNvPr>
          <p:cNvSpPr/>
          <p:nvPr/>
        </p:nvSpPr>
        <p:spPr>
          <a:xfrm>
            <a:off x="1072243" y="697791"/>
            <a:ext cx="6053855" cy="823752"/>
          </a:xfrm>
          <a:prstGeom prst="rect">
            <a:avLst/>
          </a:prstGeom>
        </p:spPr>
        <p:txBody>
          <a:bodyPr wrap="square">
            <a:spAutoFit/>
          </a:bodyPr>
          <a:lstStyle/>
          <a:p>
            <a:pPr algn="just">
              <a:lnSpc>
                <a:spcPct val="150000"/>
              </a:lnSpc>
            </a:pPr>
            <a:r>
              <a:rPr lang="en-US" sz="3600" i="1" dirty="0">
                <a:solidFill>
                  <a:prstClr val="black"/>
                </a:solidFill>
                <a:latin typeface="Times New Roman" panose="02020603050405020304" pitchFamily="18" charset="0"/>
                <a:ea typeface="Times New Roman" panose="02020603050405020304" pitchFamily="18" charset="0"/>
              </a:rPr>
              <a:t> </a:t>
            </a:r>
            <a:endParaRPr lang="en-US" sz="3600" dirty="0">
              <a:solidFill>
                <a:prstClr val="black"/>
              </a:solidFill>
              <a:latin typeface="Times New Roman" panose="02020603050405020304" pitchFamily="18" charset="0"/>
              <a:ea typeface="Times New Roman" panose="02020603050405020304" pitchFamily="18" charset="0"/>
            </a:endParaRPr>
          </a:p>
        </p:txBody>
      </p:sp>
      <p:sp>
        <p:nvSpPr>
          <p:cNvPr id="3" name="Rectangle 2">
            <a:extLst>
              <a:ext uri="{FF2B5EF4-FFF2-40B4-BE49-F238E27FC236}">
                <a16:creationId xmlns:a16="http://schemas.microsoft.com/office/drawing/2014/main" xmlns="" id="{0E8ECB0A-E871-49EA-AC3D-4935CA47D8CE}"/>
              </a:ext>
            </a:extLst>
          </p:cNvPr>
          <p:cNvSpPr/>
          <p:nvPr/>
        </p:nvSpPr>
        <p:spPr>
          <a:xfrm>
            <a:off x="1072243" y="1721842"/>
            <a:ext cx="10276676" cy="723275"/>
          </a:xfrm>
          <a:prstGeom prst="rect">
            <a:avLst/>
          </a:prstGeom>
        </p:spPr>
        <p:txBody>
          <a:bodyPr wrap="square">
            <a:spAutoFit/>
          </a:bodyPr>
          <a:lstStyle/>
          <a:p>
            <a:pPr algn="just"/>
            <a:endParaRPr lang="en-US" sz="900" dirty="0">
              <a:solidFill>
                <a:srgbClr val="000000"/>
              </a:solidFill>
              <a:latin typeface="Arial" panose="020B0604020202020204" pitchFamily="34" charset="0"/>
            </a:endParaRPr>
          </a:p>
          <a:p>
            <a:pPr algn="just"/>
            <a:endParaRPr lang="en-US" sz="3200" dirty="0">
              <a:solidFill>
                <a:prstClr val="black"/>
              </a:solidFill>
            </a:endParaRPr>
          </a:p>
        </p:txBody>
      </p:sp>
      <p:sp>
        <p:nvSpPr>
          <p:cNvPr id="4" name="Rectangle 3">
            <a:extLst>
              <a:ext uri="{FF2B5EF4-FFF2-40B4-BE49-F238E27FC236}">
                <a16:creationId xmlns:a16="http://schemas.microsoft.com/office/drawing/2014/main" xmlns="" id="{6E0DCB15-13AD-4BE1-A7D3-5D96B79C870C}"/>
              </a:ext>
            </a:extLst>
          </p:cNvPr>
          <p:cNvSpPr/>
          <p:nvPr/>
        </p:nvSpPr>
        <p:spPr>
          <a:xfrm>
            <a:off x="10005392" y="6244625"/>
            <a:ext cx="2061126" cy="5016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black"/>
                </a:solidFill>
              </a:rPr>
              <a:t>3</a:t>
            </a:r>
            <a:endParaRPr lang="en-US" dirty="0">
              <a:solidFill>
                <a:prstClr val="black"/>
              </a:solidFill>
            </a:endParaRPr>
          </a:p>
        </p:txBody>
      </p:sp>
      <p:sp>
        <p:nvSpPr>
          <p:cNvPr id="6" name="مستطيل 5"/>
          <p:cNvSpPr/>
          <p:nvPr/>
        </p:nvSpPr>
        <p:spPr>
          <a:xfrm>
            <a:off x="304800" y="443875"/>
            <a:ext cx="11514667" cy="3741858"/>
          </a:xfrm>
          <a:prstGeom prst="rect">
            <a:avLst/>
          </a:prstGeom>
        </p:spPr>
        <p:txBody>
          <a:bodyPr wrap="square">
            <a:spAutoFit/>
          </a:bodyPr>
          <a:lstStyle/>
          <a:p>
            <a:pPr algn="just">
              <a:lnSpc>
                <a:spcPct val="150000"/>
              </a:lnSpc>
              <a:spcAft>
                <a:spcPts val="1000"/>
              </a:spcAft>
            </a:pPr>
            <a:r>
              <a:rPr lang="en-US" sz="2400" b="1" dirty="0">
                <a:latin typeface="Times New Roman"/>
                <a:ea typeface="Calibri"/>
                <a:cs typeface="Arial"/>
              </a:rPr>
              <a:t>The circulation of the blood into and out of the liver is of </a:t>
            </a:r>
            <a:r>
              <a:rPr lang="en-US" sz="2400" b="1" dirty="0" smtClean="0">
                <a:latin typeface="Times New Roman"/>
                <a:ea typeface="Calibri"/>
                <a:cs typeface="Arial"/>
              </a:rPr>
              <a:t>major importance </a:t>
            </a:r>
            <a:r>
              <a:rPr lang="en-US" sz="2400" b="1" dirty="0">
                <a:latin typeface="Times New Roman"/>
                <a:ea typeface="Calibri"/>
                <a:cs typeface="Arial"/>
              </a:rPr>
              <a:t>to liver function. The blood that </a:t>
            </a:r>
            <a:r>
              <a:rPr lang="en-US" sz="2400" b="1" dirty="0" err="1">
                <a:latin typeface="Times New Roman"/>
                <a:ea typeface="Calibri"/>
                <a:cs typeface="Arial"/>
              </a:rPr>
              <a:t>perfuses</a:t>
            </a:r>
            <a:r>
              <a:rPr lang="en-US" sz="2400" b="1" dirty="0">
                <a:latin typeface="Times New Roman"/>
                <a:ea typeface="Calibri"/>
                <a:cs typeface="Arial"/>
              </a:rPr>
              <a:t> the liver comes </a:t>
            </a:r>
            <a:r>
              <a:rPr lang="en-US" sz="2400" b="1" dirty="0" smtClean="0">
                <a:latin typeface="Times New Roman"/>
                <a:ea typeface="Calibri"/>
                <a:cs typeface="Arial"/>
              </a:rPr>
              <a:t>from two </a:t>
            </a:r>
            <a:r>
              <a:rPr lang="en-US" sz="2400" b="1" dirty="0">
                <a:latin typeface="Times New Roman"/>
                <a:ea typeface="Calibri"/>
                <a:cs typeface="Arial"/>
              </a:rPr>
              <a:t>sources</a:t>
            </a:r>
            <a:r>
              <a:rPr lang="en-US" sz="2400" b="1" dirty="0" smtClean="0">
                <a:latin typeface="Times New Roman"/>
                <a:ea typeface="Calibri"/>
                <a:cs typeface="Arial"/>
              </a:rPr>
              <a:t>.</a:t>
            </a:r>
          </a:p>
          <a:p>
            <a:pPr algn="just">
              <a:lnSpc>
                <a:spcPct val="150000"/>
              </a:lnSpc>
              <a:spcAft>
                <a:spcPts val="1000"/>
              </a:spcAft>
            </a:pPr>
            <a:r>
              <a:rPr lang="en-US" sz="2400" b="1" dirty="0" smtClean="0">
                <a:latin typeface="Times New Roman"/>
                <a:ea typeface="Calibri"/>
                <a:cs typeface="Arial"/>
              </a:rPr>
              <a:t> </a:t>
            </a:r>
            <a:r>
              <a:rPr lang="en-US" sz="2400" b="1" dirty="0">
                <a:latin typeface="Times New Roman"/>
                <a:ea typeface="Calibri"/>
                <a:cs typeface="Arial"/>
              </a:rPr>
              <a:t>Approximately 80% of the blood supply comes from </a:t>
            </a:r>
            <a:r>
              <a:rPr lang="en-US" sz="2400" b="1" dirty="0" smtClean="0">
                <a:latin typeface="Times New Roman"/>
                <a:ea typeface="Calibri"/>
                <a:cs typeface="Arial"/>
              </a:rPr>
              <a:t>the portal </a:t>
            </a:r>
            <a:r>
              <a:rPr lang="en-US" sz="2400" b="1" dirty="0">
                <a:latin typeface="Times New Roman"/>
                <a:ea typeface="Calibri"/>
                <a:cs typeface="Arial"/>
              </a:rPr>
              <a:t>vein, which drains the GI tract and is rich in nutrients but </a:t>
            </a:r>
            <a:r>
              <a:rPr lang="en-US" sz="2400" b="1" dirty="0" smtClean="0">
                <a:latin typeface="Times New Roman"/>
                <a:ea typeface="Calibri"/>
                <a:cs typeface="Arial"/>
              </a:rPr>
              <a:t>lacks oxygen</a:t>
            </a:r>
            <a:r>
              <a:rPr lang="en-US" sz="2400" b="1" dirty="0">
                <a:latin typeface="Times New Roman"/>
                <a:ea typeface="Calibri"/>
                <a:cs typeface="Arial"/>
              </a:rPr>
              <a:t>. </a:t>
            </a:r>
            <a:endParaRPr lang="en-US" sz="2400" b="1" dirty="0" smtClean="0">
              <a:latin typeface="Times New Roman"/>
              <a:ea typeface="Calibri"/>
              <a:cs typeface="Arial"/>
            </a:endParaRPr>
          </a:p>
          <a:p>
            <a:pPr algn="just">
              <a:lnSpc>
                <a:spcPct val="150000"/>
              </a:lnSpc>
              <a:spcAft>
                <a:spcPts val="1000"/>
              </a:spcAft>
            </a:pPr>
            <a:r>
              <a:rPr lang="en-US" sz="2400" b="1" dirty="0" smtClean="0">
                <a:latin typeface="Times New Roman"/>
                <a:ea typeface="Calibri"/>
                <a:cs typeface="Arial"/>
              </a:rPr>
              <a:t>The </a:t>
            </a:r>
            <a:r>
              <a:rPr lang="en-US" sz="2400" b="1" dirty="0">
                <a:latin typeface="Times New Roman"/>
                <a:ea typeface="Calibri"/>
                <a:cs typeface="Arial"/>
              </a:rPr>
              <a:t>remainder of the blood supply enters by way of the </a:t>
            </a:r>
            <a:r>
              <a:rPr lang="en-US" sz="2400" b="1" dirty="0" smtClean="0">
                <a:latin typeface="Times New Roman"/>
                <a:ea typeface="Calibri"/>
                <a:cs typeface="Arial"/>
              </a:rPr>
              <a:t>hepatic artery </a:t>
            </a:r>
            <a:r>
              <a:rPr lang="en-US" sz="2400" b="1" dirty="0">
                <a:latin typeface="Times New Roman"/>
                <a:ea typeface="Calibri"/>
                <a:cs typeface="Arial"/>
              </a:rPr>
              <a:t>and is rich in oxygen.</a:t>
            </a:r>
            <a:endParaRPr lang="en-US" sz="1600" b="1" dirty="0">
              <a:ea typeface="Calibri"/>
              <a:cs typeface="Arial"/>
            </a:endParaRPr>
          </a:p>
        </p:txBody>
      </p:sp>
    </p:spTree>
    <p:extLst>
      <p:ext uri="{BB962C8B-B14F-4D97-AF65-F5344CB8AC3E}">
        <p14:creationId xmlns:p14="http://schemas.microsoft.com/office/powerpoint/2010/main" val="1277917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flipH="1">
            <a:off x="304800" y="6226789"/>
            <a:ext cx="11514667"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xmlns="" id="{55630FFC-AE15-4532-8B6D-FB47964DF21D}"/>
              </a:ext>
            </a:extLst>
          </p:cNvPr>
          <p:cNvSpPr/>
          <p:nvPr/>
        </p:nvSpPr>
        <p:spPr>
          <a:xfrm>
            <a:off x="304799" y="6293371"/>
            <a:ext cx="7908472" cy="369332"/>
          </a:xfrm>
          <a:prstGeom prst="rect">
            <a:avLst/>
          </a:prstGeom>
        </p:spPr>
        <p:txBody>
          <a:bodyPr wrap="square">
            <a:spAutoFit/>
          </a:bodyPr>
          <a:lstStyle/>
          <a:p>
            <a:pPr>
              <a:defRPr/>
            </a:pPr>
            <a:r>
              <a:rPr lang="en-GB" dirty="0"/>
              <a:t>University of </a:t>
            </a:r>
            <a:r>
              <a:rPr lang="en-GB" dirty="0" err="1" smtClean="0"/>
              <a:t>Basrah</a:t>
            </a:r>
            <a:r>
              <a:rPr lang="en-GB" dirty="0" smtClean="0"/>
              <a:t>-College of Nursing– </a:t>
            </a:r>
            <a:r>
              <a:rPr lang="en-US" dirty="0" smtClean="0"/>
              <a:t>Fundamentals of Nursing Department</a:t>
            </a:r>
            <a:endParaRPr lang="en-GB" dirty="0"/>
          </a:p>
        </p:txBody>
      </p:sp>
      <p:sp>
        <p:nvSpPr>
          <p:cNvPr id="2" name="Rectangle 1">
            <a:extLst>
              <a:ext uri="{FF2B5EF4-FFF2-40B4-BE49-F238E27FC236}">
                <a16:creationId xmlns:a16="http://schemas.microsoft.com/office/drawing/2014/main" xmlns="" id="{470BEDE2-834B-4054-A0CF-92E47AC422C5}"/>
              </a:ext>
            </a:extLst>
          </p:cNvPr>
          <p:cNvSpPr/>
          <p:nvPr/>
        </p:nvSpPr>
        <p:spPr>
          <a:xfrm>
            <a:off x="3818965" y="280932"/>
            <a:ext cx="4908176" cy="830997"/>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ctr">
              <a:lnSpc>
                <a:spcPct val="150000"/>
              </a:lnSpc>
            </a:pPr>
            <a:r>
              <a:rPr lang="en-US" sz="3200" b="1" i="1" dirty="0">
                <a:latin typeface="Times New Roman" panose="02020603050405020304" pitchFamily="18" charset="0"/>
                <a:ea typeface="Times New Roman" panose="02020603050405020304" pitchFamily="18" charset="0"/>
              </a:rPr>
              <a:t> </a:t>
            </a:r>
            <a:r>
              <a:rPr lang="en-US" sz="3200" b="1" dirty="0">
                <a:latin typeface="Times New Roman" panose="02020603050405020304" pitchFamily="18" charset="0"/>
                <a:ea typeface="Times New Roman" panose="02020603050405020304" pitchFamily="18" charset="0"/>
              </a:rPr>
              <a:t>Clinical Manifestations</a:t>
            </a:r>
            <a:endParaRPr lang="en-US" sz="3200" b="1" dirty="0">
              <a:effectLst/>
              <a:latin typeface="Times New Roman" panose="02020603050405020304" pitchFamily="18" charset="0"/>
              <a:ea typeface="Times New Roman" panose="02020603050405020304" pitchFamily="18" charset="0"/>
            </a:endParaRPr>
          </a:p>
        </p:txBody>
      </p:sp>
      <p:sp>
        <p:nvSpPr>
          <p:cNvPr id="4" name="Rectangle 3">
            <a:extLst>
              <a:ext uri="{FF2B5EF4-FFF2-40B4-BE49-F238E27FC236}">
                <a16:creationId xmlns:a16="http://schemas.microsoft.com/office/drawing/2014/main" xmlns="" id="{702E2C65-E0F3-45BB-8F88-CFC719A32B9F}"/>
              </a:ext>
            </a:extLst>
          </p:cNvPr>
          <p:cNvSpPr/>
          <p:nvPr/>
        </p:nvSpPr>
        <p:spPr>
          <a:xfrm>
            <a:off x="9925878" y="6227212"/>
            <a:ext cx="1921917" cy="5016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30</a:t>
            </a:r>
            <a:endParaRPr lang="en-US" dirty="0">
              <a:solidFill>
                <a:schemeClr val="tx1"/>
              </a:solidFill>
            </a:endParaRPr>
          </a:p>
        </p:txBody>
      </p:sp>
      <p:sp>
        <p:nvSpPr>
          <p:cNvPr id="3" name="مستطيل 2"/>
          <p:cNvSpPr/>
          <p:nvPr/>
        </p:nvSpPr>
        <p:spPr>
          <a:xfrm>
            <a:off x="470647" y="1347863"/>
            <a:ext cx="11013141" cy="5011949"/>
          </a:xfrm>
          <a:prstGeom prst="rect">
            <a:avLst/>
          </a:prstGeom>
        </p:spPr>
        <p:txBody>
          <a:bodyPr wrap="square">
            <a:spAutoFit/>
          </a:bodyPr>
          <a:lstStyle/>
          <a:p>
            <a:pPr marL="457200" indent="-457200">
              <a:lnSpc>
                <a:spcPct val="150000"/>
              </a:lnSpc>
              <a:buFont typeface="+mj-lt"/>
              <a:buAutoNum type="arabicPeriod"/>
            </a:pPr>
            <a:r>
              <a:rPr lang="en-US" sz="2400" dirty="0">
                <a:solidFill>
                  <a:prstClr val="black"/>
                </a:solidFill>
                <a:latin typeface="Times New Roman"/>
                <a:ea typeface="Calibri"/>
                <a:cs typeface="Arial"/>
              </a:rPr>
              <a:t>dull abdominal pain, guarding, a rigid abdomen.</a:t>
            </a:r>
          </a:p>
          <a:p>
            <a:pPr marL="457200" indent="-457200">
              <a:lnSpc>
                <a:spcPct val="150000"/>
              </a:lnSpc>
              <a:buFont typeface="+mj-lt"/>
              <a:buAutoNum type="arabicPeriod"/>
            </a:pPr>
            <a:r>
              <a:rPr lang="en-US" sz="2400" dirty="0">
                <a:solidFill>
                  <a:prstClr val="black"/>
                </a:solidFill>
                <a:latin typeface="Times New Roman"/>
                <a:ea typeface="Calibri"/>
                <a:cs typeface="Arial"/>
              </a:rPr>
              <a:t>hypotension or shock.</a:t>
            </a:r>
          </a:p>
          <a:p>
            <a:pPr marL="457200" indent="-457200">
              <a:lnSpc>
                <a:spcPct val="150000"/>
              </a:lnSpc>
              <a:buFont typeface="+mj-lt"/>
              <a:buAutoNum type="arabicPeriod"/>
            </a:pPr>
            <a:r>
              <a:rPr lang="en-US" sz="2400" dirty="0">
                <a:solidFill>
                  <a:prstClr val="black"/>
                </a:solidFill>
                <a:latin typeface="Times New Roman"/>
                <a:ea typeface="Calibri"/>
                <a:cs typeface="Arial"/>
              </a:rPr>
              <a:t>respiratory distress from accumulation of fluid in the retroperitoneal space</a:t>
            </a:r>
            <a:r>
              <a:rPr lang="en-US" sz="2400" dirty="0" smtClean="0">
                <a:solidFill>
                  <a:prstClr val="black"/>
                </a:solidFill>
                <a:latin typeface="Times New Roman"/>
                <a:ea typeface="Calibri"/>
                <a:cs typeface="Arial"/>
              </a:rPr>
              <a:t>.</a:t>
            </a:r>
          </a:p>
          <a:p>
            <a:pPr marL="457200" indent="-457200">
              <a:lnSpc>
                <a:spcPct val="150000"/>
              </a:lnSpc>
              <a:buFont typeface="+mj-lt"/>
              <a:buAutoNum type="arabicPeriod"/>
            </a:pPr>
            <a:r>
              <a:rPr lang="en-US" sz="2400" dirty="0" err="1">
                <a:solidFill>
                  <a:prstClr val="black"/>
                </a:solidFill>
                <a:latin typeface="Times New Roman"/>
                <a:ea typeface="Calibri"/>
                <a:cs typeface="Arial"/>
              </a:rPr>
              <a:t>epigastric</a:t>
            </a:r>
            <a:r>
              <a:rPr lang="en-US" sz="2400" dirty="0">
                <a:solidFill>
                  <a:prstClr val="black"/>
                </a:solidFill>
                <a:latin typeface="Times New Roman"/>
                <a:ea typeface="Calibri"/>
                <a:cs typeface="Arial"/>
              </a:rPr>
              <a:t> or lower upper quadrant (LUQ) pain.</a:t>
            </a:r>
          </a:p>
          <a:p>
            <a:pPr marL="457200" indent="-457200">
              <a:lnSpc>
                <a:spcPct val="150000"/>
              </a:lnSpc>
              <a:buFont typeface="+mj-lt"/>
              <a:buAutoNum type="arabicPeriod"/>
            </a:pPr>
            <a:r>
              <a:rPr lang="en-US" sz="2400" dirty="0">
                <a:solidFill>
                  <a:prstClr val="black"/>
                </a:solidFill>
                <a:latin typeface="Times New Roman"/>
                <a:ea typeface="Calibri"/>
                <a:cs typeface="Arial"/>
              </a:rPr>
              <a:t>weight loss.</a:t>
            </a:r>
          </a:p>
          <a:p>
            <a:pPr marL="457200" indent="-457200">
              <a:lnSpc>
                <a:spcPct val="150000"/>
              </a:lnSpc>
              <a:buFont typeface="+mj-lt"/>
              <a:buAutoNum type="arabicPeriod"/>
            </a:pPr>
            <a:r>
              <a:rPr lang="en-US" sz="2400" dirty="0">
                <a:solidFill>
                  <a:prstClr val="black"/>
                </a:solidFill>
                <a:latin typeface="Times New Roman"/>
                <a:ea typeface="Calibri"/>
                <a:cs typeface="Arial"/>
              </a:rPr>
              <a:t>anorexia.</a:t>
            </a:r>
          </a:p>
          <a:p>
            <a:pPr marL="457200" indent="-457200">
              <a:lnSpc>
                <a:spcPct val="150000"/>
              </a:lnSpc>
              <a:buFont typeface="+mj-lt"/>
              <a:buAutoNum type="arabicPeriod"/>
            </a:pPr>
            <a:r>
              <a:rPr lang="en-US" sz="2400" dirty="0">
                <a:solidFill>
                  <a:prstClr val="black"/>
                </a:solidFill>
                <a:latin typeface="Times New Roman"/>
                <a:ea typeface="Calibri"/>
                <a:cs typeface="Arial"/>
              </a:rPr>
              <a:t>Low-grade fever.</a:t>
            </a:r>
          </a:p>
          <a:p>
            <a:pPr marL="457200" indent="-457200">
              <a:lnSpc>
                <a:spcPct val="150000"/>
              </a:lnSpc>
              <a:buFont typeface="+mj-lt"/>
              <a:buAutoNum type="arabicPeriod"/>
            </a:pPr>
            <a:r>
              <a:rPr lang="en-US" sz="2400" dirty="0">
                <a:solidFill>
                  <a:prstClr val="black"/>
                </a:solidFill>
                <a:latin typeface="Times New Roman"/>
                <a:ea typeface="Calibri"/>
                <a:cs typeface="Arial"/>
              </a:rPr>
              <a:t>Nausea and vomiting</a:t>
            </a:r>
          </a:p>
          <a:p>
            <a:pPr marL="457200" indent="-457200">
              <a:lnSpc>
                <a:spcPct val="150000"/>
              </a:lnSpc>
              <a:buFont typeface="+mj-lt"/>
              <a:buAutoNum type="arabicPeriod"/>
            </a:pPr>
            <a:endParaRPr lang="en-US" sz="2400" dirty="0">
              <a:solidFill>
                <a:prstClr val="black"/>
              </a:solidFill>
              <a:latin typeface="Times New Roman"/>
              <a:ea typeface="Calibri"/>
              <a:cs typeface="Arial"/>
            </a:endParaRPr>
          </a:p>
        </p:txBody>
      </p:sp>
    </p:spTree>
    <p:extLst>
      <p:ext uri="{BB962C8B-B14F-4D97-AF65-F5344CB8AC3E}">
        <p14:creationId xmlns:p14="http://schemas.microsoft.com/office/powerpoint/2010/main" val="18958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flipH="1">
            <a:off x="304800" y="6226789"/>
            <a:ext cx="11514667"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xmlns="" id="{55630FFC-AE15-4532-8B6D-FB47964DF21D}"/>
              </a:ext>
            </a:extLst>
          </p:cNvPr>
          <p:cNvSpPr/>
          <p:nvPr/>
        </p:nvSpPr>
        <p:spPr>
          <a:xfrm>
            <a:off x="304799" y="6293371"/>
            <a:ext cx="7908472" cy="369332"/>
          </a:xfrm>
          <a:prstGeom prst="rect">
            <a:avLst/>
          </a:prstGeom>
        </p:spPr>
        <p:txBody>
          <a:bodyPr wrap="square">
            <a:spAutoFit/>
          </a:bodyPr>
          <a:lstStyle/>
          <a:p>
            <a:pPr>
              <a:defRPr/>
            </a:pPr>
            <a:r>
              <a:rPr lang="en-GB" dirty="0">
                <a:solidFill>
                  <a:prstClr val="black"/>
                </a:solidFill>
              </a:rPr>
              <a:t>University of </a:t>
            </a:r>
            <a:r>
              <a:rPr lang="en-GB" dirty="0" err="1">
                <a:solidFill>
                  <a:prstClr val="black"/>
                </a:solidFill>
              </a:rPr>
              <a:t>Basrah</a:t>
            </a:r>
            <a:r>
              <a:rPr lang="en-GB" dirty="0">
                <a:solidFill>
                  <a:prstClr val="black"/>
                </a:solidFill>
              </a:rPr>
              <a:t> </a:t>
            </a:r>
            <a:r>
              <a:rPr lang="en-GB" dirty="0" smtClean="0">
                <a:solidFill>
                  <a:prstClr val="black"/>
                </a:solidFill>
              </a:rPr>
              <a:t>–</a:t>
            </a:r>
            <a:r>
              <a:rPr lang="en-US" dirty="0" smtClean="0">
                <a:solidFill>
                  <a:prstClr val="black"/>
                </a:solidFill>
              </a:rPr>
              <a:t>College of Nursing</a:t>
            </a:r>
            <a:r>
              <a:rPr lang="en-GB" dirty="0" smtClean="0">
                <a:solidFill>
                  <a:prstClr val="black"/>
                </a:solidFill>
              </a:rPr>
              <a:t>– </a:t>
            </a:r>
            <a:r>
              <a:rPr lang="en-US" dirty="0" smtClean="0">
                <a:solidFill>
                  <a:prstClr val="black"/>
                </a:solidFill>
              </a:rPr>
              <a:t>Fundamentals of Nursing Department</a:t>
            </a:r>
            <a:endParaRPr lang="en-GB" dirty="0">
              <a:solidFill>
                <a:prstClr val="black"/>
              </a:solidFill>
            </a:endParaRPr>
          </a:p>
        </p:txBody>
      </p:sp>
      <p:sp>
        <p:nvSpPr>
          <p:cNvPr id="2" name="Rectangle 1">
            <a:extLst>
              <a:ext uri="{FF2B5EF4-FFF2-40B4-BE49-F238E27FC236}">
                <a16:creationId xmlns:a16="http://schemas.microsoft.com/office/drawing/2014/main" xmlns="" id="{470BEDE2-834B-4054-A0CF-92E47AC422C5}"/>
              </a:ext>
            </a:extLst>
          </p:cNvPr>
          <p:cNvSpPr/>
          <p:nvPr/>
        </p:nvSpPr>
        <p:spPr>
          <a:xfrm>
            <a:off x="1072240" y="965327"/>
            <a:ext cx="8933151" cy="5078313"/>
          </a:xfrm>
          <a:prstGeom prst="rect">
            <a:avLst/>
          </a:prstGeom>
        </p:spPr>
        <p:txBody>
          <a:bodyPr wrap="square">
            <a:spAutoFit/>
          </a:bodyPr>
          <a:lstStyle/>
          <a:p>
            <a:pPr marL="342900" indent="-342900" algn="just">
              <a:lnSpc>
                <a:spcPct val="150000"/>
              </a:lnSpc>
              <a:buFont typeface="Wingdings" pitchFamily="2" charset="2"/>
              <a:buChar char="ü"/>
            </a:pPr>
            <a:r>
              <a:rPr lang="en-US" sz="2400" dirty="0">
                <a:solidFill>
                  <a:prstClr val="black"/>
                </a:solidFill>
                <a:latin typeface="Times New Roman" panose="02020603050405020304" pitchFamily="18" charset="0"/>
                <a:ea typeface="Times New Roman" panose="02020603050405020304" pitchFamily="18" charset="0"/>
              </a:rPr>
              <a:t>  Elevated serum amylase.</a:t>
            </a:r>
          </a:p>
          <a:p>
            <a:pPr marL="342900" indent="-342900" algn="just">
              <a:lnSpc>
                <a:spcPct val="150000"/>
              </a:lnSpc>
              <a:buFont typeface="Wingdings" pitchFamily="2" charset="2"/>
              <a:buChar char="ü"/>
            </a:pPr>
            <a:r>
              <a:rPr lang="en-US" sz="2400" dirty="0">
                <a:solidFill>
                  <a:prstClr val="black"/>
                </a:solidFill>
                <a:latin typeface="Times New Roman" panose="02020603050405020304" pitchFamily="18" charset="0"/>
                <a:ea typeface="Times New Roman" panose="02020603050405020304" pitchFamily="18" charset="0"/>
              </a:rPr>
              <a:t> Elevated serum lipase.</a:t>
            </a:r>
          </a:p>
          <a:p>
            <a:pPr marL="342900" indent="-342900" algn="just">
              <a:lnSpc>
                <a:spcPct val="150000"/>
              </a:lnSpc>
              <a:buFont typeface="Wingdings" pitchFamily="2" charset="2"/>
              <a:buChar char="ü"/>
            </a:pPr>
            <a:r>
              <a:rPr lang="en-US" sz="2400" dirty="0">
                <a:solidFill>
                  <a:prstClr val="black"/>
                </a:solidFill>
                <a:latin typeface="Times New Roman" panose="02020603050405020304" pitchFamily="18" charset="0"/>
                <a:ea typeface="Times New Roman" panose="02020603050405020304" pitchFamily="18" charset="0"/>
              </a:rPr>
              <a:t> Elevated white blood cell count (WBC) due to inflammation.</a:t>
            </a:r>
          </a:p>
          <a:p>
            <a:pPr marL="342900" indent="-342900" algn="just">
              <a:lnSpc>
                <a:spcPct val="150000"/>
              </a:lnSpc>
              <a:buFont typeface="Wingdings" pitchFamily="2" charset="2"/>
              <a:buChar char="ü"/>
            </a:pPr>
            <a:r>
              <a:rPr lang="en-US" sz="2400" dirty="0">
                <a:solidFill>
                  <a:prstClr val="black"/>
                </a:solidFill>
                <a:latin typeface="Times New Roman" panose="02020603050405020304" pitchFamily="18" charset="0"/>
                <a:ea typeface="Times New Roman" panose="02020603050405020304" pitchFamily="18" charset="0"/>
              </a:rPr>
              <a:t> Elevated cholesterol.</a:t>
            </a:r>
          </a:p>
          <a:p>
            <a:pPr marL="342900" indent="-342900" algn="just">
              <a:lnSpc>
                <a:spcPct val="150000"/>
              </a:lnSpc>
              <a:buFont typeface="Wingdings" pitchFamily="2" charset="2"/>
              <a:buChar char="ü"/>
            </a:pPr>
            <a:r>
              <a:rPr lang="en-US" sz="2400" dirty="0">
                <a:solidFill>
                  <a:prstClr val="black"/>
                </a:solidFill>
                <a:latin typeface="Times New Roman" panose="02020603050405020304" pitchFamily="18" charset="0"/>
                <a:ea typeface="Times New Roman" panose="02020603050405020304" pitchFamily="18" charset="0"/>
              </a:rPr>
              <a:t> Elevated glucose due to labile effect on glucose control.</a:t>
            </a:r>
          </a:p>
          <a:p>
            <a:pPr marL="342900" indent="-342900" algn="just">
              <a:lnSpc>
                <a:spcPct val="150000"/>
              </a:lnSpc>
              <a:buFont typeface="Wingdings" pitchFamily="2" charset="2"/>
              <a:buChar char="ü"/>
            </a:pPr>
            <a:r>
              <a:rPr lang="en-US" sz="2400" dirty="0">
                <a:solidFill>
                  <a:prstClr val="black"/>
                </a:solidFill>
                <a:latin typeface="Times New Roman" panose="02020603050405020304" pitchFamily="18" charset="0"/>
                <a:ea typeface="Times New Roman" panose="02020603050405020304" pitchFamily="18" charset="0"/>
              </a:rPr>
              <a:t> Elevated bilirubin.</a:t>
            </a:r>
          </a:p>
          <a:p>
            <a:pPr marL="342900" indent="-342900" algn="just">
              <a:lnSpc>
                <a:spcPct val="150000"/>
              </a:lnSpc>
              <a:buFont typeface="Wingdings" pitchFamily="2" charset="2"/>
              <a:buChar char="ü"/>
            </a:pPr>
            <a:r>
              <a:rPr lang="en-US" sz="2400" dirty="0">
                <a:solidFill>
                  <a:prstClr val="black"/>
                </a:solidFill>
                <a:latin typeface="Times New Roman" panose="02020603050405020304" pitchFamily="18" charset="0"/>
                <a:ea typeface="Times New Roman" panose="02020603050405020304" pitchFamily="18" charset="0"/>
              </a:rPr>
              <a:t> CT scan shows inflammation.</a:t>
            </a:r>
          </a:p>
          <a:p>
            <a:pPr marL="342900" indent="-342900" algn="just">
              <a:lnSpc>
                <a:spcPct val="150000"/>
              </a:lnSpc>
              <a:buFont typeface="Wingdings" pitchFamily="2" charset="2"/>
              <a:buChar char="ü"/>
            </a:pPr>
            <a:r>
              <a:rPr lang="en-US" sz="2400" dirty="0">
                <a:solidFill>
                  <a:prstClr val="black"/>
                </a:solidFill>
                <a:latin typeface="Times New Roman" panose="02020603050405020304" pitchFamily="18" charset="0"/>
                <a:ea typeface="Times New Roman" panose="02020603050405020304" pitchFamily="18" charset="0"/>
              </a:rPr>
              <a:t> Chest x-ray may show pleural effusion.</a:t>
            </a:r>
          </a:p>
          <a:p>
            <a:pPr marL="342900" indent="-342900" algn="just">
              <a:lnSpc>
                <a:spcPct val="150000"/>
              </a:lnSpc>
              <a:buFont typeface="Wingdings" pitchFamily="2" charset="2"/>
              <a:buChar char="ü"/>
            </a:pPr>
            <a:endParaRPr lang="en-US" sz="2400" dirty="0">
              <a:solidFill>
                <a:prstClr val="black"/>
              </a:solidFill>
              <a:latin typeface="Times New Roman" panose="02020603050405020304" pitchFamily="18" charset="0"/>
              <a:ea typeface="Times New Roman" panose="02020603050405020304" pitchFamily="18" charset="0"/>
            </a:endParaRPr>
          </a:p>
        </p:txBody>
      </p:sp>
      <p:sp>
        <p:nvSpPr>
          <p:cNvPr id="3" name="Rectangle 2">
            <a:extLst>
              <a:ext uri="{FF2B5EF4-FFF2-40B4-BE49-F238E27FC236}">
                <a16:creationId xmlns:a16="http://schemas.microsoft.com/office/drawing/2014/main" xmlns="" id="{0E8ECB0A-E871-49EA-AC3D-4935CA47D8CE}"/>
              </a:ext>
            </a:extLst>
          </p:cNvPr>
          <p:cNvSpPr/>
          <p:nvPr/>
        </p:nvSpPr>
        <p:spPr>
          <a:xfrm>
            <a:off x="4843148" y="215772"/>
            <a:ext cx="2437970" cy="769441"/>
          </a:xfrm>
          <a:prstGeom prst="rect">
            <a:avLst/>
          </a:prstGeom>
        </p:spPr>
        <p:txBody>
          <a:bodyPr wrap="square">
            <a:spAutoFit/>
          </a:bodyPr>
          <a:lstStyle/>
          <a:p>
            <a:pPr algn="ctr"/>
            <a:endParaRPr lang="en-US" sz="4400" b="1" dirty="0">
              <a:solidFill>
                <a:prstClr val="black"/>
              </a:solidFill>
            </a:endParaRPr>
          </a:p>
        </p:txBody>
      </p:sp>
      <p:sp>
        <p:nvSpPr>
          <p:cNvPr id="4" name="Rectangle 3">
            <a:extLst>
              <a:ext uri="{FF2B5EF4-FFF2-40B4-BE49-F238E27FC236}">
                <a16:creationId xmlns:a16="http://schemas.microsoft.com/office/drawing/2014/main" xmlns="" id="{6E0DCB15-13AD-4BE1-A7D3-5D96B79C870C}"/>
              </a:ext>
            </a:extLst>
          </p:cNvPr>
          <p:cNvSpPr/>
          <p:nvPr/>
        </p:nvSpPr>
        <p:spPr>
          <a:xfrm>
            <a:off x="10005392" y="6244625"/>
            <a:ext cx="2061126" cy="5016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black"/>
                </a:solidFill>
              </a:rPr>
              <a:t>31</a:t>
            </a:r>
            <a:endParaRPr lang="en-US" dirty="0">
              <a:solidFill>
                <a:prstClr val="black"/>
              </a:solidFill>
            </a:endParaRPr>
          </a:p>
        </p:txBody>
      </p:sp>
      <p:sp>
        <p:nvSpPr>
          <p:cNvPr id="5" name="Rectangle 4"/>
          <p:cNvSpPr/>
          <p:nvPr/>
        </p:nvSpPr>
        <p:spPr>
          <a:xfrm>
            <a:off x="4383742" y="21055"/>
            <a:ext cx="4383740" cy="584775"/>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ctr"/>
            <a:r>
              <a:rPr lang="en-US" sz="3200" b="1" dirty="0">
                <a:latin typeface="Baskerville Old Face" pitchFamily="18" charset="0"/>
              </a:rPr>
              <a:t>Diagnostic </a:t>
            </a:r>
            <a:r>
              <a:rPr lang="en-US" sz="3200" b="1" dirty="0" smtClean="0">
                <a:latin typeface="Baskerville Old Face" pitchFamily="18" charset="0"/>
              </a:rPr>
              <a:t>Tests</a:t>
            </a:r>
            <a:endParaRPr lang="ar-IQ" sz="3200" b="1" dirty="0">
              <a:latin typeface="Baskerville Old Face" pitchFamily="18" charset="0"/>
            </a:endParaRPr>
          </a:p>
        </p:txBody>
      </p:sp>
    </p:spTree>
    <p:extLst>
      <p:ext uri="{BB962C8B-B14F-4D97-AF65-F5344CB8AC3E}">
        <p14:creationId xmlns:p14="http://schemas.microsoft.com/office/powerpoint/2010/main" val="109954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flipH="1">
            <a:off x="304800" y="6226789"/>
            <a:ext cx="11514667"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xmlns="" id="{55630FFC-AE15-4532-8B6D-FB47964DF21D}"/>
              </a:ext>
            </a:extLst>
          </p:cNvPr>
          <p:cNvSpPr/>
          <p:nvPr/>
        </p:nvSpPr>
        <p:spPr>
          <a:xfrm>
            <a:off x="304799" y="6293371"/>
            <a:ext cx="7908472" cy="369332"/>
          </a:xfrm>
          <a:prstGeom prst="rect">
            <a:avLst/>
          </a:prstGeom>
        </p:spPr>
        <p:txBody>
          <a:bodyPr wrap="square">
            <a:spAutoFit/>
          </a:bodyPr>
          <a:lstStyle/>
          <a:p>
            <a:pPr>
              <a:defRPr/>
            </a:pPr>
            <a:r>
              <a:rPr lang="en-GB" dirty="0">
                <a:solidFill>
                  <a:prstClr val="black"/>
                </a:solidFill>
              </a:rPr>
              <a:t>University of </a:t>
            </a:r>
            <a:r>
              <a:rPr lang="en-GB" dirty="0" err="1">
                <a:solidFill>
                  <a:prstClr val="black"/>
                </a:solidFill>
              </a:rPr>
              <a:t>Basrah</a:t>
            </a:r>
            <a:r>
              <a:rPr lang="en-GB" dirty="0">
                <a:solidFill>
                  <a:prstClr val="black"/>
                </a:solidFill>
              </a:rPr>
              <a:t> </a:t>
            </a:r>
            <a:r>
              <a:rPr lang="en-GB" dirty="0" smtClean="0">
                <a:solidFill>
                  <a:prstClr val="black"/>
                </a:solidFill>
              </a:rPr>
              <a:t>–</a:t>
            </a:r>
            <a:r>
              <a:rPr lang="en-US" dirty="0" smtClean="0">
                <a:solidFill>
                  <a:prstClr val="black"/>
                </a:solidFill>
              </a:rPr>
              <a:t>College of Nursing</a:t>
            </a:r>
            <a:r>
              <a:rPr lang="en-GB" dirty="0" smtClean="0">
                <a:solidFill>
                  <a:prstClr val="black"/>
                </a:solidFill>
              </a:rPr>
              <a:t>– </a:t>
            </a:r>
            <a:r>
              <a:rPr lang="en-US" dirty="0" smtClean="0">
                <a:solidFill>
                  <a:prstClr val="black"/>
                </a:solidFill>
              </a:rPr>
              <a:t>Fundamentals of Nursing Department</a:t>
            </a:r>
            <a:endParaRPr lang="en-GB" dirty="0">
              <a:solidFill>
                <a:prstClr val="black"/>
              </a:solidFill>
            </a:endParaRPr>
          </a:p>
        </p:txBody>
      </p:sp>
      <p:sp>
        <p:nvSpPr>
          <p:cNvPr id="2" name="Rectangle 1">
            <a:extLst>
              <a:ext uri="{FF2B5EF4-FFF2-40B4-BE49-F238E27FC236}">
                <a16:creationId xmlns:a16="http://schemas.microsoft.com/office/drawing/2014/main" xmlns="" id="{470BEDE2-834B-4054-A0CF-92E47AC422C5}"/>
              </a:ext>
            </a:extLst>
          </p:cNvPr>
          <p:cNvSpPr/>
          <p:nvPr/>
        </p:nvSpPr>
        <p:spPr>
          <a:xfrm>
            <a:off x="1072242" y="926391"/>
            <a:ext cx="10384652" cy="6038641"/>
          </a:xfrm>
          <a:prstGeom prst="rect">
            <a:avLst/>
          </a:prstGeom>
        </p:spPr>
        <p:txBody>
          <a:bodyPr wrap="square">
            <a:spAutoFit/>
          </a:bodyPr>
          <a:lstStyle/>
          <a:p>
            <a:pPr algn="just">
              <a:lnSpc>
                <a:spcPct val="150000"/>
              </a:lnSpc>
            </a:pPr>
            <a:endParaRPr lang="en-US" sz="2000" dirty="0" smtClean="0">
              <a:solidFill>
                <a:prstClr val="black"/>
              </a:solidFill>
              <a:latin typeface="Times New Roman" panose="02020603050405020304" pitchFamily="18" charset="0"/>
              <a:ea typeface="Times New Roman" panose="02020603050405020304" pitchFamily="18" charset="0"/>
            </a:endParaRPr>
          </a:p>
          <a:p>
            <a:pPr marL="457200" indent="-457200" algn="just">
              <a:lnSpc>
                <a:spcPct val="150000"/>
              </a:lnSpc>
              <a:buFont typeface="+mj-lt"/>
              <a:buAutoNum type="arabicPeriod"/>
            </a:pPr>
            <a:r>
              <a:rPr lang="en-US" sz="2000" dirty="0" smtClean="0">
                <a:solidFill>
                  <a:prstClr val="black"/>
                </a:solidFill>
                <a:latin typeface="Times New Roman" panose="02020603050405020304" pitchFamily="18" charset="0"/>
                <a:ea typeface="Times New Roman" panose="02020603050405020304" pitchFamily="18" charset="0"/>
              </a:rPr>
              <a:t>Early </a:t>
            </a:r>
            <a:r>
              <a:rPr lang="en-US" sz="2000" dirty="0">
                <a:solidFill>
                  <a:prstClr val="black"/>
                </a:solidFill>
                <a:latin typeface="Times New Roman" panose="02020603050405020304" pitchFamily="18" charset="0"/>
                <a:ea typeface="Times New Roman" panose="02020603050405020304" pitchFamily="18" charset="0"/>
              </a:rPr>
              <a:t>aggressive IV hydration during the first 24 hours for hypovolemia treatment is recommended.</a:t>
            </a:r>
          </a:p>
          <a:p>
            <a:pPr marL="457200" indent="-457200" algn="just">
              <a:lnSpc>
                <a:spcPct val="150000"/>
              </a:lnSpc>
              <a:buFont typeface="+mj-lt"/>
              <a:buAutoNum type="arabicPeriod"/>
            </a:pPr>
            <a:r>
              <a:rPr lang="en-US" sz="2000" dirty="0">
                <a:solidFill>
                  <a:prstClr val="black"/>
                </a:solidFill>
                <a:latin typeface="Times New Roman" panose="02020603050405020304" pitchFamily="18" charset="0"/>
                <a:ea typeface="Times New Roman" panose="02020603050405020304" pitchFamily="18" charset="0"/>
              </a:rPr>
              <a:t>In asymptomatic mild acute pancreatitis, oral nutrition is </a:t>
            </a:r>
            <a:r>
              <a:rPr lang="en-US" sz="2000" dirty="0" err="1" smtClean="0">
                <a:solidFill>
                  <a:prstClr val="black"/>
                </a:solidFill>
                <a:latin typeface="Times New Roman" panose="02020603050405020304" pitchFamily="18" charset="0"/>
                <a:ea typeface="Times New Roman" panose="02020603050405020304" pitchFamily="18" charset="0"/>
              </a:rPr>
              <a:t>given,in</a:t>
            </a:r>
            <a:r>
              <a:rPr lang="en-US" sz="2000" dirty="0" smtClean="0">
                <a:solidFill>
                  <a:prstClr val="black"/>
                </a:solidFill>
                <a:latin typeface="Times New Roman" panose="02020603050405020304" pitchFamily="18" charset="0"/>
                <a:ea typeface="Times New Roman" panose="02020603050405020304" pitchFamily="18" charset="0"/>
              </a:rPr>
              <a:t> </a:t>
            </a:r>
            <a:r>
              <a:rPr lang="en-US" sz="2000" dirty="0">
                <a:solidFill>
                  <a:prstClr val="black"/>
                </a:solidFill>
                <a:latin typeface="Times New Roman" panose="02020603050405020304" pitchFamily="18" charset="0"/>
                <a:ea typeface="Times New Roman" panose="02020603050405020304" pitchFamily="18" charset="0"/>
              </a:rPr>
              <a:t>severe cases, enteral feeding is </a:t>
            </a:r>
            <a:r>
              <a:rPr lang="en-US" sz="2000" dirty="0" smtClean="0">
                <a:solidFill>
                  <a:prstClr val="black"/>
                </a:solidFill>
                <a:latin typeface="Times New Roman" panose="02020603050405020304" pitchFamily="18" charset="0"/>
                <a:ea typeface="Times New Roman" panose="02020603050405020304" pitchFamily="18" charset="0"/>
              </a:rPr>
              <a:t>maintained.</a:t>
            </a:r>
          </a:p>
          <a:p>
            <a:pPr marL="457200" indent="-457200" algn="just">
              <a:lnSpc>
                <a:spcPct val="150000"/>
              </a:lnSpc>
              <a:buFont typeface="+mj-lt"/>
              <a:buAutoNum type="arabicPeriod"/>
            </a:pPr>
            <a:r>
              <a:rPr lang="en-US" sz="2000" dirty="0">
                <a:solidFill>
                  <a:prstClr val="black"/>
                </a:solidFill>
                <a:latin typeface="Times New Roman" panose="02020603050405020304" pitchFamily="18" charset="0"/>
                <a:ea typeface="Times New Roman" panose="02020603050405020304" pitchFamily="18" charset="0"/>
              </a:rPr>
              <a:t>A histamine (H2) antagonist can help decrease acid stimulation of pancreatic secretions.</a:t>
            </a:r>
          </a:p>
          <a:p>
            <a:pPr marL="457200" indent="-457200" algn="just">
              <a:lnSpc>
                <a:spcPct val="150000"/>
              </a:lnSpc>
              <a:buFont typeface="+mj-lt"/>
              <a:buAutoNum type="arabicPeriod"/>
            </a:pPr>
            <a:r>
              <a:rPr lang="en-US" sz="2000" dirty="0">
                <a:solidFill>
                  <a:prstClr val="black"/>
                </a:solidFill>
                <a:latin typeface="Times New Roman" panose="02020603050405020304" pitchFamily="18" charset="0"/>
                <a:ea typeface="Times New Roman" panose="02020603050405020304" pitchFamily="18" charset="0"/>
              </a:rPr>
              <a:t>Additional drug orders include electrolytes such as calcium and magnesium to replace losses.</a:t>
            </a:r>
          </a:p>
          <a:p>
            <a:pPr marL="457200" indent="-457200" algn="just">
              <a:lnSpc>
                <a:spcPct val="150000"/>
              </a:lnSpc>
              <a:buFont typeface="+mj-lt"/>
              <a:buAutoNum type="arabicPeriod"/>
            </a:pPr>
            <a:r>
              <a:rPr lang="en-US" sz="2000" dirty="0">
                <a:solidFill>
                  <a:prstClr val="black"/>
                </a:solidFill>
                <a:latin typeface="Times New Roman" panose="02020603050405020304" pitchFamily="18" charset="0"/>
                <a:ea typeface="Times New Roman" panose="02020603050405020304" pitchFamily="18" charset="0"/>
              </a:rPr>
              <a:t>Insulin treatment hyperglycemia.</a:t>
            </a:r>
          </a:p>
          <a:p>
            <a:pPr marL="457200" indent="-457200" algn="just">
              <a:lnSpc>
                <a:spcPct val="150000"/>
              </a:lnSpc>
              <a:buFont typeface="+mj-lt"/>
              <a:buAutoNum type="arabicPeriod"/>
            </a:pPr>
            <a:r>
              <a:rPr lang="en-US" sz="2000" dirty="0">
                <a:solidFill>
                  <a:prstClr val="black"/>
                </a:solidFill>
                <a:latin typeface="Times New Roman" panose="02020603050405020304" pitchFamily="18" charset="0"/>
                <a:ea typeface="Times New Roman" panose="02020603050405020304" pitchFamily="18" charset="0"/>
              </a:rPr>
              <a:t>Surgery may be needed for debriding necrotic tissue. Abscesses or </a:t>
            </a:r>
            <a:r>
              <a:rPr lang="en-US" sz="2000" dirty="0" err="1">
                <a:solidFill>
                  <a:prstClr val="black"/>
                </a:solidFill>
                <a:latin typeface="Times New Roman" panose="02020603050405020304" pitchFamily="18" charset="0"/>
                <a:ea typeface="Times New Roman" panose="02020603050405020304" pitchFamily="18" charset="0"/>
              </a:rPr>
              <a:t>pseudocysts</a:t>
            </a:r>
            <a:r>
              <a:rPr lang="en-US" sz="2000" dirty="0">
                <a:solidFill>
                  <a:prstClr val="black"/>
                </a:solidFill>
                <a:latin typeface="Times New Roman" panose="02020603050405020304" pitchFamily="18" charset="0"/>
                <a:ea typeface="Times New Roman" panose="02020603050405020304" pitchFamily="18" charset="0"/>
              </a:rPr>
              <a:t> may need to be drained</a:t>
            </a:r>
            <a:r>
              <a:rPr lang="en-US" sz="2000" dirty="0" smtClean="0">
                <a:solidFill>
                  <a:prstClr val="black"/>
                </a:solidFill>
                <a:latin typeface="Times New Roman" panose="02020603050405020304" pitchFamily="18" charset="0"/>
                <a:ea typeface="Times New Roman" panose="02020603050405020304" pitchFamily="18" charset="0"/>
              </a:rPr>
              <a:t>.</a:t>
            </a:r>
          </a:p>
          <a:p>
            <a:pPr algn="just">
              <a:lnSpc>
                <a:spcPct val="150000"/>
              </a:lnSpc>
            </a:pPr>
            <a:endParaRPr lang="en-US" sz="2000" dirty="0">
              <a:solidFill>
                <a:prstClr val="black"/>
              </a:solidFill>
              <a:latin typeface="Times New Roman" panose="02020603050405020304" pitchFamily="18" charset="0"/>
              <a:ea typeface="Times New Roman" panose="02020603050405020304" pitchFamily="18" charset="0"/>
            </a:endParaRPr>
          </a:p>
          <a:p>
            <a:pPr algn="just">
              <a:lnSpc>
                <a:spcPct val="150000"/>
              </a:lnSpc>
            </a:pPr>
            <a:endParaRPr lang="en-US" sz="2000" dirty="0">
              <a:solidFill>
                <a:prstClr val="black"/>
              </a:solidFill>
              <a:latin typeface="Times New Roman" panose="02020603050405020304" pitchFamily="18" charset="0"/>
              <a:ea typeface="Times New Roman" panose="02020603050405020304" pitchFamily="18" charset="0"/>
            </a:endParaRPr>
          </a:p>
          <a:p>
            <a:pPr algn="just">
              <a:lnSpc>
                <a:spcPct val="150000"/>
              </a:lnSpc>
            </a:pPr>
            <a:r>
              <a:rPr lang="en-US" sz="2000" dirty="0">
                <a:solidFill>
                  <a:prstClr val="black"/>
                </a:solidFill>
                <a:latin typeface="Times New Roman" panose="02020603050405020304" pitchFamily="18" charset="0"/>
                <a:ea typeface="Times New Roman" panose="02020603050405020304" pitchFamily="18" charset="0"/>
              </a:rPr>
              <a:t> </a:t>
            </a:r>
          </a:p>
        </p:txBody>
      </p:sp>
      <p:sp>
        <p:nvSpPr>
          <p:cNvPr id="3" name="Rectangle 2">
            <a:extLst>
              <a:ext uri="{FF2B5EF4-FFF2-40B4-BE49-F238E27FC236}">
                <a16:creationId xmlns:a16="http://schemas.microsoft.com/office/drawing/2014/main" xmlns="" id="{0E8ECB0A-E871-49EA-AC3D-4935CA47D8CE}"/>
              </a:ext>
            </a:extLst>
          </p:cNvPr>
          <p:cNvSpPr/>
          <p:nvPr/>
        </p:nvSpPr>
        <p:spPr>
          <a:xfrm>
            <a:off x="4473819" y="2528666"/>
            <a:ext cx="2437970" cy="769441"/>
          </a:xfrm>
          <a:prstGeom prst="rect">
            <a:avLst/>
          </a:prstGeom>
        </p:spPr>
        <p:txBody>
          <a:bodyPr wrap="square">
            <a:spAutoFit/>
          </a:bodyPr>
          <a:lstStyle/>
          <a:p>
            <a:pPr algn="ctr"/>
            <a:endParaRPr lang="en-US" sz="4400" b="1" dirty="0">
              <a:solidFill>
                <a:prstClr val="black"/>
              </a:solidFill>
            </a:endParaRPr>
          </a:p>
        </p:txBody>
      </p:sp>
      <p:sp>
        <p:nvSpPr>
          <p:cNvPr id="4" name="Rectangle 3">
            <a:extLst>
              <a:ext uri="{FF2B5EF4-FFF2-40B4-BE49-F238E27FC236}">
                <a16:creationId xmlns:a16="http://schemas.microsoft.com/office/drawing/2014/main" xmlns="" id="{6E0DCB15-13AD-4BE1-A7D3-5D96B79C870C}"/>
              </a:ext>
            </a:extLst>
          </p:cNvPr>
          <p:cNvSpPr/>
          <p:nvPr/>
        </p:nvSpPr>
        <p:spPr>
          <a:xfrm>
            <a:off x="10005392" y="6244625"/>
            <a:ext cx="2061126" cy="5016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black"/>
                </a:solidFill>
              </a:rPr>
              <a:t>32</a:t>
            </a:r>
            <a:endParaRPr lang="en-US" dirty="0">
              <a:solidFill>
                <a:prstClr val="black"/>
              </a:solidFill>
            </a:endParaRPr>
          </a:p>
        </p:txBody>
      </p:sp>
      <p:sp>
        <p:nvSpPr>
          <p:cNvPr id="5" name="Rectangle 4"/>
          <p:cNvSpPr/>
          <p:nvPr/>
        </p:nvSpPr>
        <p:spPr>
          <a:xfrm>
            <a:off x="4259035" y="105685"/>
            <a:ext cx="4400872" cy="584775"/>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ctr"/>
            <a:r>
              <a:rPr lang="en-US" sz="3200" dirty="0" smtClean="0">
                <a:latin typeface="Baskerville Old Face" pitchFamily="18" charset="0"/>
              </a:rPr>
              <a:t> Treatment of AP</a:t>
            </a:r>
            <a:endParaRPr lang="ar-IQ" sz="3200" dirty="0">
              <a:latin typeface="Baskerville Old Face" pitchFamily="18" charset="0"/>
            </a:endParaRPr>
          </a:p>
        </p:txBody>
      </p:sp>
    </p:spTree>
    <p:extLst>
      <p:ext uri="{BB962C8B-B14F-4D97-AF65-F5344CB8AC3E}">
        <p14:creationId xmlns:p14="http://schemas.microsoft.com/office/powerpoint/2010/main" val="3822875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flipH="1">
            <a:off x="304800" y="6226789"/>
            <a:ext cx="11514667"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xmlns="" id="{55630FFC-AE15-4532-8B6D-FB47964DF21D}"/>
              </a:ext>
            </a:extLst>
          </p:cNvPr>
          <p:cNvSpPr/>
          <p:nvPr/>
        </p:nvSpPr>
        <p:spPr>
          <a:xfrm>
            <a:off x="304799" y="6293371"/>
            <a:ext cx="7908472" cy="369332"/>
          </a:xfrm>
          <a:prstGeom prst="rect">
            <a:avLst/>
          </a:prstGeom>
        </p:spPr>
        <p:txBody>
          <a:bodyPr wrap="square">
            <a:spAutoFit/>
          </a:bodyPr>
          <a:lstStyle/>
          <a:p>
            <a:pPr>
              <a:defRPr/>
            </a:pPr>
            <a:r>
              <a:rPr lang="en-GB" dirty="0">
                <a:solidFill>
                  <a:prstClr val="black"/>
                </a:solidFill>
              </a:rPr>
              <a:t>University of </a:t>
            </a:r>
            <a:r>
              <a:rPr lang="en-GB" dirty="0" err="1">
                <a:solidFill>
                  <a:prstClr val="black"/>
                </a:solidFill>
              </a:rPr>
              <a:t>Basrah</a:t>
            </a:r>
            <a:r>
              <a:rPr lang="en-GB" dirty="0">
                <a:solidFill>
                  <a:prstClr val="black"/>
                </a:solidFill>
              </a:rPr>
              <a:t> </a:t>
            </a:r>
            <a:r>
              <a:rPr lang="en-GB" dirty="0" smtClean="0">
                <a:solidFill>
                  <a:prstClr val="black"/>
                </a:solidFill>
              </a:rPr>
              <a:t>–</a:t>
            </a:r>
            <a:r>
              <a:rPr lang="en-US" dirty="0" smtClean="0">
                <a:solidFill>
                  <a:prstClr val="black"/>
                </a:solidFill>
              </a:rPr>
              <a:t>College of Nursing</a:t>
            </a:r>
            <a:r>
              <a:rPr lang="en-GB" dirty="0" smtClean="0">
                <a:solidFill>
                  <a:prstClr val="black"/>
                </a:solidFill>
              </a:rPr>
              <a:t>– </a:t>
            </a:r>
            <a:r>
              <a:rPr lang="en-US" dirty="0" smtClean="0">
                <a:solidFill>
                  <a:prstClr val="black"/>
                </a:solidFill>
              </a:rPr>
              <a:t>Fundamentals of Nursing Department</a:t>
            </a:r>
            <a:endParaRPr lang="en-GB" dirty="0">
              <a:solidFill>
                <a:prstClr val="black"/>
              </a:solidFill>
            </a:endParaRPr>
          </a:p>
        </p:txBody>
      </p:sp>
      <p:sp>
        <p:nvSpPr>
          <p:cNvPr id="2" name="Rectangle 1">
            <a:extLst>
              <a:ext uri="{FF2B5EF4-FFF2-40B4-BE49-F238E27FC236}">
                <a16:creationId xmlns:a16="http://schemas.microsoft.com/office/drawing/2014/main" xmlns="" id="{470BEDE2-834B-4054-A0CF-92E47AC422C5}"/>
              </a:ext>
            </a:extLst>
          </p:cNvPr>
          <p:cNvSpPr/>
          <p:nvPr/>
        </p:nvSpPr>
        <p:spPr>
          <a:xfrm>
            <a:off x="1072243" y="697791"/>
            <a:ext cx="6053855" cy="823752"/>
          </a:xfrm>
          <a:prstGeom prst="rect">
            <a:avLst/>
          </a:prstGeom>
        </p:spPr>
        <p:txBody>
          <a:bodyPr wrap="square">
            <a:spAutoFit/>
          </a:bodyPr>
          <a:lstStyle/>
          <a:p>
            <a:pPr algn="just">
              <a:lnSpc>
                <a:spcPct val="150000"/>
              </a:lnSpc>
            </a:pPr>
            <a:r>
              <a:rPr lang="en-US" sz="3600" i="1" dirty="0">
                <a:solidFill>
                  <a:prstClr val="black"/>
                </a:solidFill>
                <a:latin typeface="Times New Roman" panose="02020603050405020304" pitchFamily="18" charset="0"/>
                <a:ea typeface="Times New Roman" panose="02020603050405020304" pitchFamily="18" charset="0"/>
              </a:rPr>
              <a:t> </a:t>
            </a:r>
            <a:endParaRPr lang="en-US" sz="3600" dirty="0">
              <a:solidFill>
                <a:prstClr val="black"/>
              </a:solidFill>
              <a:latin typeface="Times New Roman" panose="02020603050405020304" pitchFamily="18" charset="0"/>
              <a:ea typeface="Times New Roman" panose="02020603050405020304" pitchFamily="18" charset="0"/>
            </a:endParaRPr>
          </a:p>
        </p:txBody>
      </p:sp>
      <p:sp>
        <p:nvSpPr>
          <p:cNvPr id="3" name="Rectangle 2">
            <a:extLst>
              <a:ext uri="{FF2B5EF4-FFF2-40B4-BE49-F238E27FC236}">
                <a16:creationId xmlns:a16="http://schemas.microsoft.com/office/drawing/2014/main" xmlns="" id="{0E8ECB0A-E871-49EA-AC3D-4935CA47D8CE}"/>
              </a:ext>
            </a:extLst>
          </p:cNvPr>
          <p:cNvSpPr/>
          <p:nvPr/>
        </p:nvSpPr>
        <p:spPr>
          <a:xfrm>
            <a:off x="1169893" y="1109667"/>
            <a:ext cx="10340789" cy="2308324"/>
          </a:xfrm>
          <a:prstGeom prst="rect">
            <a:avLst/>
          </a:prstGeom>
        </p:spPr>
        <p:txBody>
          <a:bodyPr wrap="square">
            <a:spAutoFit/>
          </a:bodyPr>
          <a:lstStyle/>
          <a:p>
            <a:pPr marL="457200" indent="-457200">
              <a:lnSpc>
                <a:spcPct val="150000"/>
              </a:lnSpc>
              <a:buFont typeface="+mj-lt"/>
              <a:buAutoNum type="arabicPeriod"/>
            </a:pPr>
            <a:r>
              <a:rPr lang="en-US" sz="2400" dirty="0">
                <a:solidFill>
                  <a:prstClr val="black"/>
                </a:solidFill>
                <a:latin typeface="Baskerville Old Face" pitchFamily="18" charset="0"/>
              </a:rPr>
              <a:t>Treatment is aimed at promoting comfort and maintaining adequate </a:t>
            </a:r>
            <a:r>
              <a:rPr lang="en-US" sz="2400" dirty="0" smtClean="0">
                <a:solidFill>
                  <a:prstClr val="black"/>
                </a:solidFill>
                <a:latin typeface="Baskerville Old Face" pitchFamily="18" charset="0"/>
              </a:rPr>
              <a:t>nutrition. </a:t>
            </a:r>
            <a:endParaRPr lang="en-US" sz="2400" dirty="0">
              <a:solidFill>
                <a:prstClr val="black"/>
              </a:solidFill>
              <a:latin typeface="Baskerville Old Face" pitchFamily="18" charset="0"/>
            </a:endParaRPr>
          </a:p>
          <a:p>
            <a:pPr marL="457200" indent="-457200">
              <a:lnSpc>
                <a:spcPct val="150000"/>
              </a:lnSpc>
              <a:buFont typeface="+mj-lt"/>
              <a:buAutoNum type="arabicPeriod"/>
            </a:pPr>
            <a:r>
              <a:rPr lang="en-US" sz="2400" dirty="0">
                <a:solidFill>
                  <a:prstClr val="black"/>
                </a:solidFill>
                <a:latin typeface="Baskerville Old Face" pitchFamily="18" charset="0"/>
              </a:rPr>
              <a:t>Pain is managed with analgesics.</a:t>
            </a:r>
          </a:p>
          <a:p>
            <a:pPr marL="457200" indent="-457200">
              <a:lnSpc>
                <a:spcPct val="150000"/>
              </a:lnSpc>
              <a:buFont typeface="+mj-lt"/>
              <a:buAutoNum type="arabicPeriod"/>
            </a:pPr>
            <a:r>
              <a:rPr lang="en-US" sz="2400" dirty="0">
                <a:solidFill>
                  <a:prstClr val="black"/>
                </a:solidFill>
                <a:latin typeface="Baskerville Old Face" pitchFamily="18" charset="0"/>
              </a:rPr>
              <a:t>Surgery may be necessary to treat biliary disease, repair fistulas, drain cysts, or repair other damage.</a:t>
            </a:r>
          </a:p>
        </p:txBody>
      </p:sp>
      <p:sp>
        <p:nvSpPr>
          <p:cNvPr id="4" name="Rectangle 3">
            <a:extLst>
              <a:ext uri="{FF2B5EF4-FFF2-40B4-BE49-F238E27FC236}">
                <a16:creationId xmlns:a16="http://schemas.microsoft.com/office/drawing/2014/main" xmlns="" id="{6E0DCB15-13AD-4BE1-A7D3-5D96B79C870C}"/>
              </a:ext>
            </a:extLst>
          </p:cNvPr>
          <p:cNvSpPr/>
          <p:nvPr/>
        </p:nvSpPr>
        <p:spPr>
          <a:xfrm>
            <a:off x="10005392" y="6244625"/>
            <a:ext cx="2061126" cy="5016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black"/>
                </a:solidFill>
              </a:rPr>
              <a:t>33</a:t>
            </a:r>
            <a:endParaRPr lang="en-US" dirty="0">
              <a:solidFill>
                <a:prstClr val="black"/>
              </a:solidFill>
            </a:endParaRPr>
          </a:p>
        </p:txBody>
      </p:sp>
      <p:sp>
        <p:nvSpPr>
          <p:cNvPr id="5" name="Rectangle 4"/>
          <p:cNvSpPr/>
          <p:nvPr/>
        </p:nvSpPr>
        <p:spPr>
          <a:xfrm>
            <a:off x="4814047" y="191851"/>
            <a:ext cx="3711388" cy="584775"/>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ctr"/>
            <a:r>
              <a:rPr lang="en-US" sz="3200" dirty="0">
                <a:latin typeface="Baskerville Old Face" pitchFamily="18" charset="0"/>
              </a:rPr>
              <a:t>Treatment of </a:t>
            </a:r>
            <a:r>
              <a:rPr lang="en-US" sz="3200" dirty="0" smtClean="0">
                <a:latin typeface="Baskerville Old Face" pitchFamily="18" charset="0"/>
              </a:rPr>
              <a:t>CP</a:t>
            </a:r>
            <a:endParaRPr lang="en-US" sz="3200" dirty="0">
              <a:latin typeface="Baskerville Old Face" pitchFamily="18" charset="0"/>
            </a:endParaRPr>
          </a:p>
        </p:txBody>
      </p:sp>
    </p:spTree>
    <p:extLst>
      <p:ext uri="{BB962C8B-B14F-4D97-AF65-F5344CB8AC3E}">
        <p14:creationId xmlns:p14="http://schemas.microsoft.com/office/powerpoint/2010/main" val="846748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flipH="1">
            <a:off x="304800" y="6226789"/>
            <a:ext cx="11514667"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xmlns="" id="{55630FFC-AE15-4532-8B6D-FB47964DF21D}"/>
              </a:ext>
            </a:extLst>
          </p:cNvPr>
          <p:cNvSpPr/>
          <p:nvPr/>
        </p:nvSpPr>
        <p:spPr>
          <a:xfrm>
            <a:off x="304799" y="6293371"/>
            <a:ext cx="7908472" cy="369332"/>
          </a:xfrm>
          <a:prstGeom prst="rect">
            <a:avLst/>
          </a:prstGeom>
        </p:spPr>
        <p:txBody>
          <a:bodyPr wrap="square">
            <a:spAutoFit/>
          </a:bodyPr>
          <a:lstStyle/>
          <a:p>
            <a:pPr>
              <a:defRPr/>
            </a:pPr>
            <a:r>
              <a:rPr lang="en-GB" dirty="0">
                <a:solidFill>
                  <a:prstClr val="black"/>
                </a:solidFill>
              </a:rPr>
              <a:t>University of </a:t>
            </a:r>
            <a:r>
              <a:rPr lang="en-GB" dirty="0" err="1">
                <a:solidFill>
                  <a:prstClr val="black"/>
                </a:solidFill>
              </a:rPr>
              <a:t>Basrah</a:t>
            </a:r>
            <a:r>
              <a:rPr lang="en-GB" dirty="0">
                <a:solidFill>
                  <a:prstClr val="black"/>
                </a:solidFill>
              </a:rPr>
              <a:t> </a:t>
            </a:r>
            <a:r>
              <a:rPr lang="en-GB" dirty="0" smtClean="0">
                <a:solidFill>
                  <a:prstClr val="black"/>
                </a:solidFill>
              </a:rPr>
              <a:t>–</a:t>
            </a:r>
            <a:r>
              <a:rPr lang="en-US" dirty="0" smtClean="0">
                <a:solidFill>
                  <a:prstClr val="black"/>
                </a:solidFill>
              </a:rPr>
              <a:t>College of Nursing</a:t>
            </a:r>
            <a:r>
              <a:rPr lang="en-GB" dirty="0" smtClean="0">
                <a:solidFill>
                  <a:prstClr val="black"/>
                </a:solidFill>
              </a:rPr>
              <a:t>– </a:t>
            </a:r>
            <a:r>
              <a:rPr lang="en-US" dirty="0" smtClean="0">
                <a:solidFill>
                  <a:prstClr val="black"/>
                </a:solidFill>
              </a:rPr>
              <a:t>Fundamentals of Nursing Department</a:t>
            </a:r>
            <a:endParaRPr lang="en-GB" dirty="0">
              <a:solidFill>
                <a:prstClr val="black"/>
              </a:solidFill>
            </a:endParaRPr>
          </a:p>
        </p:txBody>
      </p:sp>
      <p:sp>
        <p:nvSpPr>
          <p:cNvPr id="2" name="Rectangle 1">
            <a:extLst>
              <a:ext uri="{FF2B5EF4-FFF2-40B4-BE49-F238E27FC236}">
                <a16:creationId xmlns:a16="http://schemas.microsoft.com/office/drawing/2014/main" xmlns="" id="{470BEDE2-834B-4054-A0CF-92E47AC422C5}"/>
              </a:ext>
            </a:extLst>
          </p:cNvPr>
          <p:cNvSpPr/>
          <p:nvPr/>
        </p:nvSpPr>
        <p:spPr>
          <a:xfrm>
            <a:off x="4370294" y="159909"/>
            <a:ext cx="4356847" cy="830997"/>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ctr">
              <a:lnSpc>
                <a:spcPct val="150000"/>
              </a:lnSpc>
            </a:pPr>
            <a:r>
              <a:rPr lang="en-US" sz="3200" b="1" dirty="0">
                <a:solidFill>
                  <a:prstClr val="black"/>
                </a:solidFill>
                <a:latin typeface="Times New Roman" panose="02020603050405020304" pitchFamily="18" charset="0"/>
                <a:ea typeface="Times New Roman" panose="02020603050405020304" pitchFamily="18" charset="0"/>
              </a:rPr>
              <a:t>Nursing  diagnosis</a:t>
            </a:r>
          </a:p>
        </p:txBody>
      </p:sp>
      <p:sp>
        <p:nvSpPr>
          <p:cNvPr id="3" name="Rectangle 2">
            <a:extLst>
              <a:ext uri="{FF2B5EF4-FFF2-40B4-BE49-F238E27FC236}">
                <a16:creationId xmlns:a16="http://schemas.microsoft.com/office/drawing/2014/main" xmlns="" id="{0E8ECB0A-E871-49EA-AC3D-4935CA47D8CE}"/>
              </a:ext>
            </a:extLst>
          </p:cNvPr>
          <p:cNvSpPr/>
          <p:nvPr/>
        </p:nvSpPr>
        <p:spPr>
          <a:xfrm>
            <a:off x="1542361" y="1439454"/>
            <a:ext cx="2437970" cy="769441"/>
          </a:xfrm>
          <a:prstGeom prst="rect">
            <a:avLst/>
          </a:prstGeom>
        </p:spPr>
        <p:txBody>
          <a:bodyPr wrap="square">
            <a:spAutoFit/>
          </a:bodyPr>
          <a:lstStyle/>
          <a:p>
            <a:pPr algn="ctr"/>
            <a:endParaRPr lang="en-US" sz="4400" b="1" dirty="0">
              <a:solidFill>
                <a:prstClr val="black"/>
              </a:solidFill>
            </a:endParaRPr>
          </a:p>
        </p:txBody>
      </p:sp>
      <p:sp>
        <p:nvSpPr>
          <p:cNvPr id="4" name="Rectangle 3">
            <a:extLst>
              <a:ext uri="{FF2B5EF4-FFF2-40B4-BE49-F238E27FC236}">
                <a16:creationId xmlns:a16="http://schemas.microsoft.com/office/drawing/2014/main" xmlns="" id="{6E0DCB15-13AD-4BE1-A7D3-5D96B79C870C}"/>
              </a:ext>
            </a:extLst>
          </p:cNvPr>
          <p:cNvSpPr/>
          <p:nvPr/>
        </p:nvSpPr>
        <p:spPr>
          <a:xfrm>
            <a:off x="10005392" y="6244625"/>
            <a:ext cx="2061126" cy="5016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black"/>
                </a:solidFill>
              </a:rPr>
              <a:t>34</a:t>
            </a:r>
            <a:endParaRPr lang="en-US" dirty="0">
              <a:solidFill>
                <a:prstClr val="black"/>
              </a:solidFill>
            </a:endParaRPr>
          </a:p>
        </p:txBody>
      </p:sp>
      <p:sp>
        <p:nvSpPr>
          <p:cNvPr id="5" name="Rectangle 4"/>
          <p:cNvSpPr/>
          <p:nvPr/>
        </p:nvSpPr>
        <p:spPr>
          <a:xfrm>
            <a:off x="927847" y="1277471"/>
            <a:ext cx="10004612" cy="4524315"/>
          </a:xfrm>
          <a:prstGeom prst="rect">
            <a:avLst/>
          </a:prstGeom>
        </p:spPr>
        <p:txBody>
          <a:bodyPr wrap="square">
            <a:spAutoFit/>
          </a:bodyPr>
          <a:lstStyle/>
          <a:p>
            <a:pPr marL="457200" indent="-457200">
              <a:lnSpc>
                <a:spcPct val="150000"/>
              </a:lnSpc>
              <a:buFont typeface="+mj-lt"/>
              <a:buAutoNum type="arabicPeriod"/>
            </a:pPr>
            <a:r>
              <a:rPr lang="en-US" sz="2400" dirty="0">
                <a:latin typeface="Baskerville Old Face" pitchFamily="18" charset="0"/>
              </a:rPr>
              <a:t>Pain and discomfort R/T edema and distention of the pancreas.</a:t>
            </a:r>
          </a:p>
          <a:p>
            <a:pPr marL="457200" indent="-457200">
              <a:lnSpc>
                <a:spcPct val="150000"/>
              </a:lnSpc>
              <a:buFont typeface="+mj-lt"/>
              <a:buAutoNum type="arabicPeriod"/>
            </a:pPr>
            <a:r>
              <a:rPr lang="en-US" sz="2400" dirty="0">
                <a:latin typeface="Baskerville Old Face" pitchFamily="18" charset="0"/>
              </a:rPr>
              <a:t>Imbalanced Nutrition less than body requirement R/T nausea and vomiting.  </a:t>
            </a:r>
          </a:p>
          <a:p>
            <a:pPr marL="457200" indent="-457200">
              <a:lnSpc>
                <a:spcPct val="150000"/>
              </a:lnSpc>
              <a:buFont typeface="+mj-lt"/>
              <a:buAutoNum type="arabicPeriod"/>
            </a:pPr>
            <a:r>
              <a:rPr lang="en-US" sz="2400" dirty="0">
                <a:latin typeface="Baskerville Old Face" pitchFamily="18" charset="0"/>
              </a:rPr>
              <a:t>Risk for Ineffective Breathing Pattern R/T accumulation of  fluid.</a:t>
            </a:r>
          </a:p>
          <a:p>
            <a:pPr marL="457200" indent="-457200">
              <a:lnSpc>
                <a:spcPct val="150000"/>
              </a:lnSpc>
              <a:buFont typeface="+mj-lt"/>
              <a:buAutoNum type="arabicPeriod"/>
            </a:pPr>
            <a:r>
              <a:rPr lang="en-US" sz="2400" dirty="0">
                <a:latin typeface="Baskerville Old Face" pitchFamily="18" charset="0"/>
              </a:rPr>
              <a:t>Activity intolerance R/T fatigue.</a:t>
            </a:r>
          </a:p>
          <a:p>
            <a:pPr marL="457200" indent="-457200">
              <a:lnSpc>
                <a:spcPct val="150000"/>
              </a:lnSpc>
              <a:buFont typeface="+mj-lt"/>
              <a:buAutoNum type="arabicPeriod"/>
            </a:pPr>
            <a:r>
              <a:rPr lang="en-US" sz="2400" dirty="0">
                <a:latin typeface="Baskerville Old Face" pitchFamily="18" charset="0"/>
              </a:rPr>
              <a:t>Impaired skin integrity R/T surgical wound. </a:t>
            </a:r>
          </a:p>
          <a:p>
            <a:pPr marL="457200" indent="-457200">
              <a:lnSpc>
                <a:spcPct val="150000"/>
              </a:lnSpc>
              <a:buFont typeface="+mj-lt"/>
              <a:buAutoNum type="arabicPeriod"/>
            </a:pPr>
            <a:endParaRPr lang="en-US" sz="2400" dirty="0">
              <a:latin typeface="Baskerville Old Face" pitchFamily="18" charset="0"/>
            </a:endParaRPr>
          </a:p>
          <a:p>
            <a:pPr marL="457200" indent="-457200">
              <a:lnSpc>
                <a:spcPct val="150000"/>
              </a:lnSpc>
              <a:buFont typeface="+mj-lt"/>
              <a:buAutoNum type="arabicPeriod"/>
            </a:pPr>
            <a:endParaRPr lang="en-US" sz="2400" dirty="0">
              <a:latin typeface="Baskerville Old Face" pitchFamily="18" charset="0"/>
            </a:endParaRPr>
          </a:p>
          <a:p>
            <a:pPr marL="457200" indent="-457200">
              <a:lnSpc>
                <a:spcPct val="150000"/>
              </a:lnSpc>
              <a:buFont typeface="+mj-lt"/>
              <a:buAutoNum type="arabicPeriod"/>
            </a:pPr>
            <a:endParaRPr lang="en-US" sz="2400" dirty="0">
              <a:latin typeface="Baskerville Old Face" pitchFamily="18" charset="0"/>
            </a:endParaRPr>
          </a:p>
        </p:txBody>
      </p:sp>
    </p:spTree>
    <p:extLst>
      <p:ext uri="{BB962C8B-B14F-4D97-AF65-F5344CB8AC3E}">
        <p14:creationId xmlns:p14="http://schemas.microsoft.com/office/powerpoint/2010/main" val="846748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flipH="1">
            <a:off x="304799" y="6407775"/>
            <a:ext cx="11514667"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xmlns="" id="{55630FFC-AE15-4532-8B6D-FB47964DF21D}"/>
              </a:ext>
            </a:extLst>
          </p:cNvPr>
          <p:cNvSpPr/>
          <p:nvPr/>
        </p:nvSpPr>
        <p:spPr>
          <a:xfrm>
            <a:off x="304798" y="6474357"/>
            <a:ext cx="7908472" cy="369332"/>
          </a:xfrm>
          <a:prstGeom prst="rect">
            <a:avLst/>
          </a:prstGeom>
        </p:spPr>
        <p:txBody>
          <a:bodyPr wrap="square">
            <a:spAutoFit/>
          </a:bodyPr>
          <a:lstStyle/>
          <a:p>
            <a:pPr>
              <a:defRPr/>
            </a:pPr>
            <a:r>
              <a:rPr lang="en-GB" dirty="0">
                <a:solidFill>
                  <a:prstClr val="black"/>
                </a:solidFill>
              </a:rPr>
              <a:t>University of </a:t>
            </a:r>
            <a:r>
              <a:rPr lang="en-GB" dirty="0" err="1">
                <a:solidFill>
                  <a:prstClr val="black"/>
                </a:solidFill>
              </a:rPr>
              <a:t>Basrah</a:t>
            </a:r>
            <a:r>
              <a:rPr lang="en-GB" dirty="0">
                <a:solidFill>
                  <a:prstClr val="black"/>
                </a:solidFill>
              </a:rPr>
              <a:t> </a:t>
            </a:r>
            <a:r>
              <a:rPr lang="en-GB" dirty="0" smtClean="0">
                <a:solidFill>
                  <a:prstClr val="black"/>
                </a:solidFill>
              </a:rPr>
              <a:t>–</a:t>
            </a:r>
            <a:r>
              <a:rPr lang="en-US" dirty="0" smtClean="0">
                <a:solidFill>
                  <a:prstClr val="black"/>
                </a:solidFill>
              </a:rPr>
              <a:t>College of Nursing</a:t>
            </a:r>
            <a:r>
              <a:rPr lang="en-GB" dirty="0" smtClean="0">
                <a:solidFill>
                  <a:prstClr val="black"/>
                </a:solidFill>
              </a:rPr>
              <a:t>– </a:t>
            </a:r>
            <a:r>
              <a:rPr lang="en-US" dirty="0" smtClean="0">
                <a:solidFill>
                  <a:prstClr val="black"/>
                </a:solidFill>
              </a:rPr>
              <a:t>Fundamentals of Nursing Department</a:t>
            </a:r>
            <a:endParaRPr lang="en-GB" dirty="0">
              <a:solidFill>
                <a:prstClr val="black"/>
              </a:solidFill>
            </a:endParaRPr>
          </a:p>
        </p:txBody>
      </p:sp>
      <p:sp>
        <p:nvSpPr>
          <p:cNvPr id="2" name="Rectangle 1">
            <a:extLst>
              <a:ext uri="{FF2B5EF4-FFF2-40B4-BE49-F238E27FC236}">
                <a16:creationId xmlns:a16="http://schemas.microsoft.com/office/drawing/2014/main" xmlns="" id="{470BEDE2-834B-4054-A0CF-92E47AC422C5}"/>
              </a:ext>
            </a:extLst>
          </p:cNvPr>
          <p:cNvSpPr/>
          <p:nvPr/>
        </p:nvSpPr>
        <p:spPr>
          <a:xfrm>
            <a:off x="1072242" y="1216935"/>
            <a:ext cx="10747224" cy="3970318"/>
          </a:xfrm>
          <a:prstGeom prst="rect">
            <a:avLst/>
          </a:prstGeom>
        </p:spPr>
        <p:txBody>
          <a:bodyPr wrap="square">
            <a:spAutoFit/>
          </a:bodyPr>
          <a:lstStyle/>
          <a:p>
            <a:pPr marL="457200" indent="-457200" algn="just">
              <a:lnSpc>
                <a:spcPct val="150000"/>
              </a:lnSpc>
              <a:buFont typeface="+mj-lt"/>
              <a:buAutoNum type="arabicPeriod"/>
            </a:pPr>
            <a:r>
              <a:rPr lang="en-US" sz="2400" dirty="0">
                <a:solidFill>
                  <a:prstClr val="black"/>
                </a:solidFill>
                <a:latin typeface="Times New Roman" panose="02020603050405020304" pitchFamily="18" charset="0"/>
                <a:ea typeface="Times New Roman" panose="02020603050405020304" pitchFamily="18" charset="0"/>
              </a:rPr>
              <a:t>Assess vital signs (elevated temperature, pulse , changes in blood pressure).</a:t>
            </a:r>
          </a:p>
          <a:p>
            <a:pPr marL="457200" indent="-457200" algn="just">
              <a:lnSpc>
                <a:spcPct val="150000"/>
              </a:lnSpc>
              <a:buFont typeface="+mj-lt"/>
              <a:buAutoNum type="arabicPeriod"/>
            </a:pPr>
            <a:r>
              <a:rPr lang="en-US" sz="2400" dirty="0">
                <a:solidFill>
                  <a:prstClr val="black"/>
                </a:solidFill>
                <a:latin typeface="Times New Roman" panose="02020603050405020304" pitchFamily="18" charset="0"/>
                <a:ea typeface="Times New Roman" panose="02020603050405020304" pitchFamily="18" charset="0"/>
              </a:rPr>
              <a:t> Assess pain level.</a:t>
            </a:r>
          </a:p>
          <a:p>
            <a:pPr marL="457200" indent="-457200" algn="just">
              <a:lnSpc>
                <a:spcPct val="150000"/>
              </a:lnSpc>
              <a:buFont typeface="+mj-lt"/>
              <a:buAutoNum type="arabicPeriod"/>
            </a:pPr>
            <a:r>
              <a:rPr lang="en-US" sz="2400" dirty="0">
                <a:solidFill>
                  <a:prstClr val="black"/>
                </a:solidFill>
                <a:latin typeface="Times New Roman" panose="02020603050405020304" pitchFamily="18" charset="0"/>
                <a:ea typeface="Times New Roman" panose="02020603050405020304" pitchFamily="18" charset="0"/>
              </a:rPr>
              <a:t> Monitor intake and output.</a:t>
            </a:r>
          </a:p>
          <a:p>
            <a:pPr marL="457200" indent="-457200" algn="just">
              <a:lnSpc>
                <a:spcPct val="150000"/>
              </a:lnSpc>
              <a:buFont typeface="+mj-lt"/>
              <a:buAutoNum type="arabicPeriod"/>
            </a:pPr>
            <a:r>
              <a:rPr lang="en-US" sz="2400" dirty="0">
                <a:solidFill>
                  <a:prstClr val="black"/>
                </a:solidFill>
                <a:latin typeface="Times New Roman" panose="02020603050405020304" pitchFamily="18" charset="0"/>
                <a:ea typeface="Times New Roman" panose="02020603050405020304" pitchFamily="18" charset="0"/>
              </a:rPr>
              <a:t>Assess abdomen for bowel sounds, tenderness, masses, ascites.</a:t>
            </a:r>
          </a:p>
          <a:p>
            <a:pPr marL="457200" indent="-457200" algn="just">
              <a:lnSpc>
                <a:spcPct val="150000"/>
              </a:lnSpc>
              <a:buFont typeface="+mj-lt"/>
              <a:buAutoNum type="arabicPeriod"/>
            </a:pPr>
            <a:r>
              <a:rPr lang="en-US" sz="2400" dirty="0">
                <a:solidFill>
                  <a:prstClr val="black"/>
                </a:solidFill>
                <a:latin typeface="Times New Roman" panose="02020603050405020304" pitchFamily="18" charset="0"/>
                <a:ea typeface="Times New Roman" panose="02020603050405020304" pitchFamily="18" charset="0"/>
              </a:rPr>
              <a:t> Monitor blood glucose level.</a:t>
            </a:r>
          </a:p>
          <a:p>
            <a:pPr marL="457200" indent="-457200" algn="just">
              <a:lnSpc>
                <a:spcPct val="150000"/>
              </a:lnSpc>
              <a:buFont typeface="+mj-lt"/>
              <a:buAutoNum type="arabicPeriod"/>
            </a:pPr>
            <a:r>
              <a:rPr lang="en-US" sz="2400" dirty="0">
                <a:solidFill>
                  <a:prstClr val="black"/>
                </a:solidFill>
                <a:latin typeface="Times New Roman" panose="02020603050405020304" pitchFamily="18" charset="0"/>
                <a:ea typeface="Times New Roman" panose="02020603050405020304" pitchFamily="18" charset="0"/>
              </a:rPr>
              <a:t>Assess lung sounds for bilateral equality.</a:t>
            </a:r>
          </a:p>
          <a:p>
            <a:pPr algn="just">
              <a:lnSpc>
                <a:spcPct val="150000"/>
              </a:lnSpc>
            </a:pPr>
            <a:r>
              <a:rPr lang="en-US" sz="2400" dirty="0">
                <a:solidFill>
                  <a:prstClr val="black"/>
                </a:solidFill>
                <a:latin typeface="Times New Roman" panose="02020603050405020304" pitchFamily="18" charset="0"/>
                <a:ea typeface="Times New Roman" panose="02020603050405020304" pitchFamily="18" charset="0"/>
              </a:rPr>
              <a:t> </a:t>
            </a:r>
          </a:p>
        </p:txBody>
      </p:sp>
      <p:sp>
        <p:nvSpPr>
          <p:cNvPr id="3" name="Rectangle 2">
            <a:extLst>
              <a:ext uri="{FF2B5EF4-FFF2-40B4-BE49-F238E27FC236}">
                <a16:creationId xmlns:a16="http://schemas.microsoft.com/office/drawing/2014/main" xmlns="" id="{0E8ECB0A-E871-49EA-AC3D-4935CA47D8CE}"/>
              </a:ext>
            </a:extLst>
          </p:cNvPr>
          <p:cNvSpPr/>
          <p:nvPr/>
        </p:nvSpPr>
        <p:spPr>
          <a:xfrm>
            <a:off x="4473818" y="2709652"/>
            <a:ext cx="2437970" cy="769441"/>
          </a:xfrm>
          <a:prstGeom prst="rect">
            <a:avLst/>
          </a:prstGeom>
        </p:spPr>
        <p:txBody>
          <a:bodyPr wrap="square">
            <a:spAutoFit/>
          </a:bodyPr>
          <a:lstStyle/>
          <a:p>
            <a:pPr algn="ctr"/>
            <a:endParaRPr lang="en-US" sz="4400" b="1" dirty="0">
              <a:solidFill>
                <a:prstClr val="black"/>
              </a:solidFill>
            </a:endParaRPr>
          </a:p>
        </p:txBody>
      </p:sp>
      <p:sp>
        <p:nvSpPr>
          <p:cNvPr id="4" name="Rectangle 3">
            <a:extLst>
              <a:ext uri="{FF2B5EF4-FFF2-40B4-BE49-F238E27FC236}">
                <a16:creationId xmlns:a16="http://schemas.microsoft.com/office/drawing/2014/main" xmlns="" id="{6E0DCB15-13AD-4BE1-A7D3-5D96B79C870C}"/>
              </a:ext>
            </a:extLst>
          </p:cNvPr>
          <p:cNvSpPr/>
          <p:nvPr/>
        </p:nvSpPr>
        <p:spPr>
          <a:xfrm>
            <a:off x="10005391" y="6425611"/>
            <a:ext cx="2061126" cy="5016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black"/>
                </a:solidFill>
              </a:rPr>
              <a:t>35</a:t>
            </a:r>
            <a:endParaRPr lang="en-US" dirty="0">
              <a:solidFill>
                <a:prstClr val="black"/>
              </a:solidFill>
            </a:endParaRPr>
          </a:p>
        </p:txBody>
      </p:sp>
      <p:sp>
        <p:nvSpPr>
          <p:cNvPr id="5" name="Rectangle 4"/>
          <p:cNvSpPr/>
          <p:nvPr/>
        </p:nvSpPr>
        <p:spPr>
          <a:xfrm>
            <a:off x="4370293" y="345943"/>
            <a:ext cx="4316506" cy="523220"/>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ctr"/>
            <a:r>
              <a:rPr lang="en-US" sz="2800" b="1" dirty="0">
                <a:latin typeface="Baskerville Old Face" pitchFamily="18" charset="0"/>
              </a:rPr>
              <a:t>Nursing Intervention</a:t>
            </a:r>
            <a:endParaRPr lang="ar-IQ" sz="2800" b="1" dirty="0">
              <a:latin typeface="Baskerville Old Face" pitchFamily="18" charset="0"/>
            </a:endParaRPr>
          </a:p>
        </p:txBody>
      </p:sp>
    </p:spTree>
    <p:extLst>
      <p:ext uri="{BB962C8B-B14F-4D97-AF65-F5344CB8AC3E}">
        <p14:creationId xmlns:p14="http://schemas.microsoft.com/office/powerpoint/2010/main" val="846748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flipH="1">
            <a:off x="304800" y="6226789"/>
            <a:ext cx="11514667"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xmlns="" id="{55630FFC-AE15-4532-8B6D-FB47964DF21D}"/>
              </a:ext>
            </a:extLst>
          </p:cNvPr>
          <p:cNvSpPr/>
          <p:nvPr/>
        </p:nvSpPr>
        <p:spPr>
          <a:xfrm>
            <a:off x="304799" y="6293371"/>
            <a:ext cx="7908472" cy="369332"/>
          </a:xfrm>
          <a:prstGeom prst="rect">
            <a:avLst/>
          </a:prstGeom>
        </p:spPr>
        <p:txBody>
          <a:bodyPr wrap="square">
            <a:spAutoFit/>
          </a:bodyPr>
          <a:lstStyle/>
          <a:p>
            <a:pPr>
              <a:defRPr/>
            </a:pPr>
            <a:r>
              <a:rPr lang="en-GB" dirty="0">
                <a:solidFill>
                  <a:prstClr val="black"/>
                </a:solidFill>
              </a:rPr>
              <a:t>University of </a:t>
            </a:r>
            <a:r>
              <a:rPr lang="en-GB" dirty="0" err="1">
                <a:solidFill>
                  <a:prstClr val="black"/>
                </a:solidFill>
              </a:rPr>
              <a:t>Basrah</a:t>
            </a:r>
            <a:r>
              <a:rPr lang="en-GB" dirty="0">
                <a:solidFill>
                  <a:prstClr val="black"/>
                </a:solidFill>
              </a:rPr>
              <a:t> </a:t>
            </a:r>
            <a:r>
              <a:rPr lang="en-GB" dirty="0" smtClean="0">
                <a:solidFill>
                  <a:prstClr val="black"/>
                </a:solidFill>
              </a:rPr>
              <a:t>–</a:t>
            </a:r>
            <a:r>
              <a:rPr lang="en-US" dirty="0" smtClean="0">
                <a:solidFill>
                  <a:prstClr val="black"/>
                </a:solidFill>
              </a:rPr>
              <a:t>College of Nursing</a:t>
            </a:r>
            <a:r>
              <a:rPr lang="en-GB" dirty="0" smtClean="0">
                <a:solidFill>
                  <a:prstClr val="black"/>
                </a:solidFill>
              </a:rPr>
              <a:t>– </a:t>
            </a:r>
            <a:r>
              <a:rPr lang="en-US" dirty="0" smtClean="0">
                <a:solidFill>
                  <a:prstClr val="black"/>
                </a:solidFill>
              </a:rPr>
              <a:t>Fundamentals of Nursing Department</a:t>
            </a:r>
            <a:endParaRPr lang="en-GB" dirty="0">
              <a:solidFill>
                <a:prstClr val="black"/>
              </a:solidFill>
            </a:endParaRPr>
          </a:p>
        </p:txBody>
      </p:sp>
      <p:sp>
        <p:nvSpPr>
          <p:cNvPr id="2" name="Rectangle 1">
            <a:extLst>
              <a:ext uri="{FF2B5EF4-FFF2-40B4-BE49-F238E27FC236}">
                <a16:creationId xmlns:a16="http://schemas.microsoft.com/office/drawing/2014/main" xmlns="" id="{470BEDE2-834B-4054-A0CF-92E47AC422C5}"/>
              </a:ext>
            </a:extLst>
          </p:cNvPr>
          <p:cNvSpPr/>
          <p:nvPr/>
        </p:nvSpPr>
        <p:spPr>
          <a:xfrm>
            <a:off x="1072243" y="697791"/>
            <a:ext cx="6053855" cy="823752"/>
          </a:xfrm>
          <a:prstGeom prst="rect">
            <a:avLst/>
          </a:prstGeom>
        </p:spPr>
        <p:txBody>
          <a:bodyPr wrap="square">
            <a:spAutoFit/>
          </a:bodyPr>
          <a:lstStyle/>
          <a:p>
            <a:pPr algn="just">
              <a:lnSpc>
                <a:spcPct val="150000"/>
              </a:lnSpc>
            </a:pPr>
            <a:r>
              <a:rPr lang="en-US" sz="3600" i="1" dirty="0">
                <a:solidFill>
                  <a:prstClr val="black"/>
                </a:solidFill>
                <a:latin typeface="Times New Roman" panose="02020603050405020304" pitchFamily="18" charset="0"/>
                <a:ea typeface="Times New Roman" panose="02020603050405020304" pitchFamily="18" charset="0"/>
              </a:rPr>
              <a:t> </a:t>
            </a:r>
            <a:endParaRPr lang="en-US" sz="3600" dirty="0">
              <a:solidFill>
                <a:prstClr val="black"/>
              </a:solidFill>
              <a:latin typeface="Times New Roman" panose="02020603050405020304" pitchFamily="18" charset="0"/>
              <a:ea typeface="Times New Roman" panose="02020603050405020304" pitchFamily="18" charset="0"/>
            </a:endParaRPr>
          </a:p>
        </p:txBody>
      </p:sp>
      <p:sp>
        <p:nvSpPr>
          <p:cNvPr id="3" name="Rectangle 2">
            <a:extLst>
              <a:ext uri="{FF2B5EF4-FFF2-40B4-BE49-F238E27FC236}">
                <a16:creationId xmlns:a16="http://schemas.microsoft.com/office/drawing/2014/main" xmlns="" id="{0E8ECB0A-E871-49EA-AC3D-4935CA47D8CE}"/>
              </a:ext>
            </a:extLst>
          </p:cNvPr>
          <p:cNvSpPr/>
          <p:nvPr/>
        </p:nvSpPr>
        <p:spPr>
          <a:xfrm>
            <a:off x="4473819" y="2528666"/>
            <a:ext cx="2437970" cy="769441"/>
          </a:xfrm>
          <a:prstGeom prst="rect">
            <a:avLst/>
          </a:prstGeom>
        </p:spPr>
        <p:txBody>
          <a:bodyPr wrap="square">
            <a:spAutoFit/>
          </a:bodyPr>
          <a:lstStyle/>
          <a:p>
            <a:pPr algn="ctr"/>
            <a:endParaRPr lang="en-US" sz="4400" b="1" dirty="0">
              <a:solidFill>
                <a:prstClr val="black"/>
              </a:solidFill>
            </a:endParaRPr>
          </a:p>
        </p:txBody>
      </p:sp>
      <p:sp>
        <p:nvSpPr>
          <p:cNvPr id="4" name="Rectangle 3">
            <a:extLst>
              <a:ext uri="{FF2B5EF4-FFF2-40B4-BE49-F238E27FC236}">
                <a16:creationId xmlns:a16="http://schemas.microsoft.com/office/drawing/2014/main" xmlns="" id="{6E0DCB15-13AD-4BE1-A7D3-5D96B79C870C}"/>
              </a:ext>
            </a:extLst>
          </p:cNvPr>
          <p:cNvSpPr/>
          <p:nvPr/>
        </p:nvSpPr>
        <p:spPr>
          <a:xfrm>
            <a:off x="10005392" y="6244625"/>
            <a:ext cx="2061126" cy="5016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black"/>
                </a:solidFill>
              </a:rPr>
              <a:t>36</a:t>
            </a:r>
            <a:endParaRPr lang="en-US" dirty="0">
              <a:solidFill>
                <a:prstClr val="black"/>
              </a:solidFill>
            </a:endParaRP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68941"/>
            <a:ext cx="11514668" cy="58238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46748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9218"/>
                                        </p:tgtEl>
                                        <p:attrNameLst>
                                          <p:attrName>style.visibility</p:attrName>
                                        </p:attrNameLst>
                                      </p:cBhvr>
                                      <p:to>
                                        <p:strVal val="visible"/>
                                      </p:to>
                                    </p:set>
                                    <p:animEffect transition="in" filter="circle(in)">
                                      <p:cBhvr>
                                        <p:cTn id="7" dur="2000"/>
                                        <p:tgtEl>
                                          <p:spTgt spid="92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flipH="1">
            <a:off x="304800" y="6226789"/>
            <a:ext cx="11514667"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xmlns="" id="{55630FFC-AE15-4532-8B6D-FB47964DF21D}"/>
              </a:ext>
            </a:extLst>
          </p:cNvPr>
          <p:cNvSpPr/>
          <p:nvPr/>
        </p:nvSpPr>
        <p:spPr>
          <a:xfrm>
            <a:off x="304799" y="6293371"/>
            <a:ext cx="7908472" cy="369332"/>
          </a:xfrm>
          <a:prstGeom prst="rect">
            <a:avLst/>
          </a:prstGeom>
        </p:spPr>
        <p:txBody>
          <a:bodyPr wrap="square">
            <a:spAutoFit/>
          </a:bodyPr>
          <a:lstStyle/>
          <a:p>
            <a:pPr>
              <a:defRPr/>
            </a:pPr>
            <a:r>
              <a:rPr lang="en-GB" dirty="0">
                <a:solidFill>
                  <a:prstClr val="black"/>
                </a:solidFill>
              </a:rPr>
              <a:t>University of </a:t>
            </a:r>
            <a:r>
              <a:rPr lang="en-GB" dirty="0" err="1">
                <a:solidFill>
                  <a:prstClr val="black"/>
                </a:solidFill>
              </a:rPr>
              <a:t>Basrah</a:t>
            </a:r>
            <a:r>
              <a:rPr lang="en-GB" dirty="0">
                <a:solidFill>
                  <a:prstClr val="black"/>
                </a:solidFill>
              </a:rPr>
              <a:t> </a:t>
            </a:r>
            <a:r>
              <a:rPr lang="en-GB" dirty="0" smtClean="0">
                <a:solidFill>
                  <a:prstClr val="black"/>
                </a:solidFill>
              </a:rPr>
              <a:t>–</a:t>
            </a:r>
            <a:r>
              <a:rPr lang="en-US" dirty="0" smtClean="0">
                <a:solidFill>
                  <a:prstClr val="black"/>
                </a:solidFill>
              </a:rPr>
              <a:t>College of Nursing</a:t>
            </a:r>
            <a:r>
              <a:rPr lang="en-GB" dirty="0" smtClean="0">
                <a:solidFill>
                  <a:prstClr val="black"/>
                </a:solidFill>
              </a:rPr>
              <a:t>– </a:t>
            </a:r>
            <a:r>
              <a:rPr lang="en-US" dirty="0" smtClean="0">
                <a:solidFill>
                  <a:prstClr val="black"/>
                </a:solidFill>
              </a:rPr>
              <a:t>Fundamentals of Nursing Department</a:t>
            </a:r>
            <a:endParaRPr lang="en-GB" dirty="0">
              <a:solidFill>
                <a:prstClr val="black"/>
              </a:solidFill>
            </a:endParaRPr>
          </a:p>
        </p:txBody>
      </p:sp>
      <p:sp>
        <p:nvSpPr>
          <p:cNvPr id="2" name="Rectangle 1">
            <a:extLst>
              <a:ext uri="{FF2B5EF4-FFF2-40B4-BE49-F238E27FC236}">
                <a16:creationId xmlns:a16="http://schemas.microsoft.com/office/drawing/2014/main" xmlns="" id="{470BEDE2-834B-4054-A0CF-92E47AC422C5}"/>
              </a:ext>
            </a:extLst>
          </p:cNvPr>
          <p:cNvSpPr/>
          <p:nvPr/>
        </p:nvSpPr>
        <p:spPr>
          <a:xfrm>
            <a:off x="1072243" y="1109667"/>
            <a:ext cx="6053855" cy="4524315"/>
          </a:xfrm>
          <a:prstGeom prst="rect">
            <a:avLst/>
          </a:prstGeom>
        </p:spPr>
        <p:txBody>
          <a:bodyPr wrap="square">
            <a:spAutoFit/>
          </a:bodyPr>
          <a:lstStyle/>
          <a:p>
            <a:pPr marL="457200" indent="-457200" algn="just">
              <a:lnSpc>
                <a:spcPct val="150000"/>
              </a:lnSpc>
              <a:buFont typeface="+mj-lt"/>
              <a:buAutoNum type="arabicPeriod"/>
            </a:pPr>
            <a:r>
              <a:rPr lang="en-US" sz="2400" dirty="0">
                <a:solidFill>
                  <a:prstClr val="black"/>
                </a:solidFill>
                <a:latin typeface="Times New Roman" panose="02020603050405020304" pitchFamily="18" charset="0"/>
                <a:ea typeface="Times New Roman" panose="02020603050405020304" pitchFamily="18" charset="0"/>
              </a:rPr>
              <a:t>Glucose </a:t>
            </a:r>
            <a:r>
              <a:rPr lang="en-US" sz="2400" dirty="0" smtClean="0">
                <a:solidFill>
                  <a:prstClr val="black"/>
                </a:solidFill>
                <a:latin typeface="Times New Roman" panose="02020603050405020304" pitchFamily="18" charset="0"/>
                <a:ea typeface="Times New Roman" panose="02020603050405020304" pitchFamily="18" charset="0"/>
              </a:rPr>
              <a:t>Metabolism</a:t>
            </a:r>
          </a:p>
          <a:p>
            <a:pPr marL="457200" indent="-457200" algn="just">
              <a:lnSpc>
                <a:spcPct val="150000"/>
              </a:lnSpc>
              <a:buFont typeface="+mj-lt"/>
              <a:buAutoNum type="arabicPeriod"/>
            </a:pPr>
            <a:r>
              <a:rPr lang="en-US" sz="2400" dirty="0">
                <a:solidFill>
                  <a:prstClr val="black"/>
                </a:solidFill>
                <a:latin typeface="Times New Roman" panose="02020603050405020304" pitchFamily="18" charset="0"/>
                <a:ea typeface="Times New Roman" panose="02020603050405020304" pitchFamily="18" charset="0"/>
              </a:rPr>
              <a:t> Ammonia </a:t>
            </a:r>
            <a:r>
              <a:rPr lang="en-US" sz="2400" dirty="0" smtClean="0">
                <a:solidFill>
                  <a:prstClr val="black"/>
                </a:solidFill>
                <a:latin typeface="Times New Roman" panose="02020603050405020304" pitchFamily="18" charset="0"/>
                <a:ea typeface="Times New Roman" panose="02020603050405020304" pitchFamily="18" charset="0"/>
              </a:rPr>
              <a:t>Conversion</a:t>
            </a:r>
          </a:p>
          <a:p>
            <a:pPr marL="457200" indent="-457200" algn="just">
              <a:lnSpc>
                <a:spcPct val="150000"/>
              </a:lnSpc>
              <a:buFont typeface="+mj-lt"/>
              <a:buAutoNum type="arabicPeriod"/>
            </a:pPr>
            <a:r>
              <a:rPr lang="en-US" sz="2400" dirty="0">
                <a:solidFill>
                  <a:prstClr val="black"/>
                </a:solidFill>
                <a:latin typeface="Times New Roman" panose="02020603050405020304" pitchFamily="18" charset="0"/>
                <a:ea typeface="Times New Roman" panose="02020603050405020304" pitchFamily="18" charset="0"/>
              </a:rPr>
              <a:t>Protein </a:t>
            </a:r>
            <a:r>
              <a:rPr lang="en-US" sz="2400" dirty="0" smtClean="0">
                <a:solidFill>
                  <a:prstClr val="black"/>
                </a:solidFill>
                <a:latin typeface="Times New Roman" panose="02020603050405020304" pitchFamily="18" charset="0"/>
                <a:ea typeface="Times New Roman" panose="02020603050405020304" pitchFamily="18" charset="0"/>
              </a:rPr>
              <a:t>Metabolism</a:t>
            </a:r>
          </a:p>
          <a:p>
            <a:pPr marL="457200" indent="-457200" algn="just">
              <a:lnSpc>
                <a:spcPct val="150000"/>
              </a:lnSpc>
              <a:buFont typeface="+mj-lt"/>
              <a:buAutoNum type="arabicPeriod"/>
            </a:pPr>
            <a:r>
              <a:rPr lang="en-US" sz="2400" dirty="0">
                <a:solidFill>
                  <a:prstClr val="black"/>
                </a:solidFill>
                <a:latin typeface="Times New Roman" panose="02020603050405020304" pitchFamily="18" charset="0"/>
                <a:ea typeface="Times New Roman" panose="02020603050405020304" pitchFamily="18" charset="0"/>
              </a:rPr>
              <a:t>Fat </a:t>
            </a:r>
            <a:r>
              <a:rPr lang="en-US" sz="2400" dirty="0" smtClean="0">
                <a:solidFill>
                  <a:prstClr val="black"/>
                </a:solidFill>
                <a:latin typeface="Times New Roman" panose="02020603050405020304" pitchFamily="18" charset="0"/>
                <a:ea typeface="Times New Roman" panose="02020603050405020304" pitchFamily="18" charset="0"/>
              </a:rPr>
              <a:t>Metabolism</a:t>
            </a:r>
          </a:p>
          <a:p>
            <a:pPr marL="457200" indent="-457200" algn="just">
              <a:lnSpc>
                <a:spcPct val="150000"/>
              </a:lnSpc>
              <a:buFont typeface="+mj-lt"/>
              <a:buAutoNum type="arabicPeriod"/>
            </a:pPr>
            <a:r>
              <a:rPr lang="en-US" sz="2400" dirty="0">
                <a:solidFill>
                  <a:prstClr val="black"/>
                </a:solidFill>
                <a:latin typeface="Times New Roman" panose="02020603050405020304" pitchFamily="18" charset="0"/>
                <a:ea typeface="Times New Roman" panose="02020603050405020304" pitchFamily="18" charset="0"/>
              </a:rPr>
              <a:t>Vitamin and Iron </a:t>
            </a:r>
            <a:r>
              <a:rPr lang="en-US" sz="2400" dirty="0" smtClean="0">
                <a:solidFill>
                  <a:prstClr val="black"/>
                </a:solidFill>
                <a:latin typeface="Times New Roman" panose="02020603050405020304" pitchFamily="18" charset="0"/>
                <a:ea typeface="Times New Roman" panose="02020603050405020304" pitchFamily="18" charset="0"/>
              </a:rPr>
              <a:t>Storage</a:t>
            </a:r>
          </a:p>
          <a:p>
            <a:pPr marL="457200" indent="-457200" algn="just">
              <a:lnSpc>
                <a:spcPct val="150000"/>
              </a:lnSpc>
              <a:buFont typeface="+mj-lt"/>
              <a:buAutoNum type="arabicPeriod"/>
            </a:pPr>
            <a:r>
              <a:rPr lang="en-US" sz="2400" dirty="0">
                <a:solidFill>
                  <a:prstClr val="black"/>
                </a:solidFill>
                <a:latin typeface="Times New Roman" panose="02020603050405020304" pitchFamily="18" charset="0"/>
                <a:ea typeface="Times New Roman" panose="02020603050405020304" pitchFamily="18" charset="0"/>
              </a:rPr>
              <a:t>Bile </a:t>
            </a:r>
            <a:r>
              <a:rPr lang="en-US" sz="2400" dirty="0" smtClean="0">
                <a:solidFill>
                  <a:prstClr val="black"/>
                </a:solidFill>
                <a:latin typeface="Times New Roman" panose="02020603050405020304" pitchFamily="18" charset="0"/>
                <a:ea typeface="Times New Roman" panose="02020603050405020304" pitchFamily="18" charset="0"/>
              </a:rPr>
              <a:t>Formation</a:t>
            </a:r>
          </a:p>
          <a:p>
            <a:pPr marL="457200" indent="-457200" algn="just">
              <a:lnSpc>
                <a:spcPct val="150000"/>
              </a:lnSpc>
              <a:buFont typeface="+mj-lt"/>
              <a:buAutoNum type="arabicPeriod"/>
            </a:pPr>
            <a:r>
              <a:rPr lang="en-US" sz="2400" dirty="0">
                <a:solidFill>
                  <a:prstClr val="black"/>
                </a:solidFill>
                <a:latin typeface="Times New Roman" panose="02020603050405020304" pitchFamily="18" charset="0"/>
                <a:ea typeface="Times New Roman" panose="02020603050405020304" pitchFamily="18" charset="0"/>
              </a:rPr>
              <a:t>Bilirubin </a:t>
            </a:r>
            <a:r>
              <a:rPr lang="en-US" sz="2400" dirty="0" smtClean="0">
                <a:solidFill>
                  <a:prstClr val="black"/>
                </a:solidFill>
                <a:latin typeface="Times New Roman" panose="02020603050405020304" pitchFamily="18" charset="0"/>
                <a:ea typeface="Times New Roman" panose="02020603050405020304" pitchFamily="18" charset="0"/>
              </a:rPr>
              <a:t>Excretion</a:t>
            </a:r>
          </a:p>
          <a:p>
            <a:pPr marL="457200" indent="-457200" algn="just">
              <a:lnSpc>
                <a:spcPct val="150000"/>
              </a:lnSpc>
              <a:buFont typeface="+mj-lt"/>
              <a:buAutoNum type="arabicPeriod"/>
            </a:pPr>
            <a:r>
              <a:rPr lang="en-US" sz="2400" dirty="0">
                <a:solidFill>
                  <a:prstClr val="black"/>
                </a:solidFill>
                <a:latin typeface="Times New Roman" panose="02020603050405020304" pitchFamily="18" charset="0"/>
                <a:ea typeface="Times New Roman" panose="02020603050405020304" pitchFamily="18" charset="0"/>
              </a:rPr>
              <a:t>Drug Metabolism</a:t>
            </a:r>
          </a:p>
        </p:txBody>
      </p:sp>
      <p:sp>
        <p:nvSpPr>
          <p:cNvPr id="3" name="Rectangle 2">
            <a:extLst>
              <a:ext uri="{FF2B5EF4-FFF2-40B4-BE49-F238E27FC236}">
                <a16:creationId xmlns:a16="http://schemas.microsoft.com/office/drawing/2014/main" xmlns="" id="{0E8ECB0A-E871-49EA-AC3D-4935CA47D8CE}"/>
              </a:ext>
            </a:extLst>
          </p:cNvPr>
          <p:cNvSpPr/>
          <p:nvPr/>
        </p:nvSpPr>
        <p:spPr>
          <a:xfrm>
            <a:off x="1072243" y="1721842"/>
            <a:ext cx="10276676" cy="723275"/>
          </a:xfrm>
          <a:prstGeom prst="rect">
            <a:avLst/>
          </a:prstGeom>
        </p:spPr>
        <p:txBody>
          <a:bodyPr wrap="square">
            <a:spAutoFit/>
          </a:bodyPr>
          <a:lstStyle/>
          <a:p>
            <a:pPr algn="just"/>
            <a:endParaRPr lang="en-US" sz="900" dirty="0">
              <a:solidFill>
                <a:srgbClr val="000000"/>
              </a:solidFill>
              <a:latin typeface="Arial" panose="020B0604020202020204" pitchFamily="34" charset="0"/>
            </a:endParaRPr>
          </a:p>
          <a:p>
            <a:pPr algn="just"/>
            <a:endParaRPr lang="en-US" sz="3200" dirty="0">
              <a:solidFill>
                <a:prstClr val="black"/>
              </a:solidFill>
            </a:endParaRPr>
          </a:p>
        </p:txBody>
      </p:sp>
      <p:sp>
        <p:nvSpPr>
          <p:cNvPr id="4" name="Rectangle 3">
            <a:extLst>
              <a:ext uri="{FF2B5EF4-FFF2-40B4-BE49-F238E27FC236}">
                <a16:creationId xmlns:a16="http://schemas.microsoft.com/office/drawing/2014/main" xmlns="" id="{6E0DCB15-13AD-4BE1-A7D3-5D96B79C870C}"/>
              </a:ext>
            </a:extLst>
          </p:cNvPr>
          <p:cNvSpPr/>
          <p:nvPr/>
        </p:nvSpPr>
        <p:spPr>
          <a:xfrm>
            <a:off x="10005392" y="6244625"/>
            <a:ext cx="2061126" cy="5016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black"/>
                </a:solidFill>
              </a:rPr>
              <a:t>4</a:t>
            </a:r>
            <a:endParaRPr lang="en-US" dirty="0">
              <a:solidFill>
                <a:prstClr val="black"/>
              </a:solidFill>
            </a:endParaRPr>
          </a:p>
        </p:txBody>
      </p:sp>
      <p:sp>
        <p:nvSpPr>
          <p:cNvPr id="5" name="مستطيل 4"/>
          <p:cNvSpPr/>
          <p:nvPr/>
        </p:nvSpPr>
        <p:spPr>
          <a:xfrm>
            <a:off x="2635624" y="242046"/>
            <a:ext cx="5217458" cy="6463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ctr">
              <a:lnSpc>
                <a:spcPct val="150000"/>
              </a:lnSpc>
              <a:spcAft>
                <a:spcPts val="1000"/>
              </a:spcAft>
            </a:pPr>
            <a:r>
              <a:rPr lang="en-US" sz="2400" b="1" dirty="0" smtClean="0">
                <a:latin typeface="Times New Roman"/>
                <a:ea typeface="Calibri"/>
                <a:cs typeface="Arial"/>
              </a:rPr>
              <a:t> </a:t>
            </a:r>
            <a:r>
              <a:rPr lang="en-US" sz="2400" b="1" dirty="0">
                <a:latin typeface="Times New Roman"/>
                <a:ea typeface="Calibri"/>
                <a:cs typeface="Arial"/>
              </a:rPr>
              <a:t>Functions of the Liver</a:t>
            </a:r>
            <a:endParaRPr lang="en-US" sz="1600" b="1" dirty="0">
              <a:ea typeface="Calibri"/>
              <a:cs typeface="Arial"/>
            </a:endParaRPr>
          </a:p>
        </p:txBody>
      </p:sp>
    </p:spTree>
    <p:extLst>
      <p:ext uri="{BB962C8B-B14F-4D97-AF65-F5344CB8AC3E}">
        <p14:creationId xmlns:p14="http://schemas.microsoft.com/office/powerpoint/2010/main" val="1277917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flipH="1">
            <a:off x="304800" y="6226789"/>
            <a:ext cx="11514667"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xmlns="" id="{55630FFC-AE15-4532-8B6D-FB47964DF21D}"/>
              </a:ext>
            </a:extLst>
          </p:cNvPr>
          <p:cNvSpPr/>
          <p:nvPr/>
        </p:nvSpPr>
        <p:spPr>
          <a:xfrm>
            <a:off x="304799" y="6293371"/>
            <a:ext cx="7908472" cy="369332"/>
          </a:xfrm>
          <a:prstGeom prst="rect">
            <a:avLst/>
          </a:prstGeom>
        </p:spPr>
        <p:txBody>
          <a:bodyPr wrap="square">
            <a:spAutoFit/>
          </a:bodyPr>
          <a:lstStyle/>
          <a:p>
            <a:pPr>
              <a:defRPr/>
            </a:pPr>
            <a:r>
              <a:rPr lang="en-GB" dirty="0">
                <a:solidFill>
                  <a:prstClr val="black"/>
                </a:solidFill>
              </a:rPr>
              <a:t>University of </a:t>
            </a:r>
            <a:r>
              <a:rPr lang="en-GB" dirty="0" err="1">
                <a:solidFill>
                  <a:prstClr val="black"/>
                </a:solidFill>
              </a:rPr>
              <a:t>Basrah</a:t>
            </a:r>
            <a:r>
              <a:rPr lang="en-GB" dirty="0">
                <a:solidFill>
                  <a:prstClr val="black"/>
                </a:solidFill>
              </a:rPr>
              <a:t> </a:t>
            </a:r>
            <a:r>
              <a:rPr lang="en-GB" dirty="0" smtClean="0">
                <a:solidFill>
                  <a:prstClr val="black"/>
                </a:solidFill>
              </a:rPr>
              <a:t>–</a:t>
            </a:r>
            <a:r>
              <a:rPr lang="en-US" dirty="0" smtClean="0">
                <a:solidFill>
                  <a:prstClr val="black"/>
                </a:solidFill>
              </a:rPr>
              <a:t>College of Nursing</a:t>
            </a:r>
            <a:r>
              <a:rPr lang="en-GB" dirty="0" smtClean="0">
                <a:solidFill>
                  <a:prstClr val="black"/>
                </a:solidFill>
              </a:rPr>
              <a:t>– </a:t>
            </a:r>
            <a:r>
              <a:rPr lang="en-US" dirty="0" smtClean="0">
                <a:solidFill>
                  <a:prstClr val="black"/>
                </a:solidFill>
              </a:rPr>
              <a:t>Fundamentals of Nursing Department</a:t>
            </a:r>
            <a:endParaRPr lang="en-GB" dirty="0">
              <a:solidFill>
                <a:prstClr val="black"/>
              </a:solidFill>
            </a:endParaRPr>
          </a:p>
        </p:txBody>
      </p:sp>
      <p:sp>
        <p:nvSpPr>
          <p:cNvPr id="2" name="Rectangle 1">
            <a:extLst>
              <a:ext uri="{FF2B5EF4-FFF2-40B4-BE49-F238E27FC236}">
                <a16:creationId xmlns:a16="http://schemas.microsoft.com/office/drawing/2014/main" xmlns="" id="{470BEDE2-834B-4054-A0CF-92E47AC422C5}"/>
              </a:ext>
            </a:extLst>
          </p:cNvPr>
          <p:cNvSpPr/>
          <p:nvPr/>
        </p:nvSpPr>
        <p:spPr>
          <a:xfrm>
            <a:off x="1055274" y="1521543"/>
            <a:ext cx="9980681" cy="1687963"/>
          </a:xfrm>
          <a:prstGeom prst="rect">
            <a:avLst/>
          </a:prstGeom>
        </p:spPr>
        <p:txBody>
          <a:bodyPr wrap="square">
            <a:spAutoFit/>
          </a:bodyPr>
          <a:lstStyle/>
          <a:p>
            <a:pPr algn="just">
              <a:lnSpc>
                <a:spcPct val="150000"/>
              </a:lnSpc>
            </a:pPr>
            <a:r>
              <a:rPr lang="en-US" sz="2400" dirty="0">
                <a:solidFill>
                  <a:prstClr val="black"/>
                </a:solidFill>
                <a:latin typeface="Times New Roman" panose="02020603050405020304" pitchFamily="18" charset="0"/>
                <a:ea typeface="Times New Roman" panose="02020603050405020304" pitchFamily="18" charset="0"/>
              </a:rPr>
              <a:t>Cirrhosis is a chronic disease characterized by replacement of normal </a:t>
            </a:r>
            <a:r>
              <a:rPr lang="en-US" sz="2400" dirty="0" smtClean="0">
                <a:solidFill>
                  <a:prstClr val="black"/>
                </a:solidFill>
                <a:latin typeface="Times New Roman" panose="02020603050405020304" pitchFamily="18" charset="0"/>
                <a:ea typeface="Times New Roman" panose="02020603050405020304" pitchFamily="18" charset="0"/>
              </a:rPr>
              <a:t>liver tissue </a:t>
            </a:r>
            <a:r>
              <a:rPr lang="en-US" sz="2400" dirty="0">
                <a:solidFill>
                  <a:prstClr val="black"/>
                </a:solidFill>
                <a:latin typeface="Times New Roman" panose="02020603050405020304" pitchFamily="18" charset="0"/>
                <a:ea typeface="Times New Roman" panose="02020603050405020304" pitchFamily="18" charset="0"/>
              </a:rPr>
              <a:t>with diffuse fibrosis that disrupts the structure and function of </a:t>
            </a:r>
            <a:r>
              <a:rPr lang="en-US" sz="2400" dirty="0" smtClean="0">
                <a:solidFill>
                  <a:prstClr val="black"/>
                </a:solidFill>
                <a:latin typeface="Times New Roman" panose="02020603050405020304" pitchFamily="18" charset="0"/>
                <a:ea typeface="Times New Roman" panose="02020603050405020304" pitchFamily="18" charset="0"/>
              </a:rPr>
              <a:t>the liver</a:t>
            </a:r>
            <a:r>
              <a:rPr lang="en-US" sz="2400" dirty="0">
                <a:solidFill>
                  <a:prstClr val="black"/>
                </a:solidFill>
                <a:latin typeface="Times New Roman" panose="02020603050405020304" pitchFamily="18" charset="0"/>
                <a:ea typeface="Times New Roman" panose="02020603050405020304" pitchFamily="18" charset="0"/>
              </a:rPr>
              <a:t>. </a:t>
            </a:r>
            <a:endParaRPr lang="en-US" sz="2400" dirty="0" smtClean="0">
              <a:solidFill>
                <a:prstClr val="black"/>
              </a:solidFill>
              <a:latin typeface="Times New Roman" panose="02020603050405020304" pitchFamily="18" charset="0"/>
              <a:ea typeface="Times New Roman" panose="02020603050405020304" pitchFamily="18" charset="0"/>
            </a:endParaRPr>
          </a:p>
          <a:p>
            <a:pPr algn="just">
              <a:lnSpc>
                <a:spcPct val="150000"/>
              </a:lnSpc>
            </a:pPr>
            <a:endParaRPr lang="en-US" sz="2400" dirty="0">
              <a:solidFill>
                <a:prstClr val="black"/>
              </a:solidFill>
              <a:latin typeface="Times New Roman" panose="02020603050405020304" pitchFamily="18" charset="0"/>
              <a:ea typeface="Times New Roman" panose="02020603050405020304" pitchFamily="18" charset="0"/>
            </a:endParaRPr>
          </a:p>
        </p:txBody>
      </p:sp>
      <p:sp>
        <p:nvSpPr>
          <p:cNvPr id="3" name="Rectangle 2">
            <a:extLst>
              <a:ext uri="{FF2B5EF4-FFF2-40B4-BE49-F238E27FC236}">
                <a16:creationId xmlns:a16="http://schemas.microsoft.com/office/drawing/2014/main" xmlns="" id="{0E8ECB0A-E871-49EA-AC3D-4935CA47D8CE}"/>
              </a:ext>
            </a:extLst>
          </p:cNvPr>
          <p:cNvSpPr/>
          <p:nvPr/>
        </p:nvSpPr>
        <p:spPr>
          <a:xfrm>
            <a:off x="1072243" y="1721842"/>
            <a:ext cx="10276676" cy="723275"/>
          </a:xfrm>
          <a:prstGeom prst="rect">
            <a:avLst/>
          </a:prstGeom>
        </p:spPr>
        <p:txBody>
          <a:bodyPr wrap="square">
            <a:spAutoFit/>
          </a:bodyPr>
          <a:lstStyle/>
          <a:p>
            <a:pPr algn="just"/>
            <a:endParaRPr lang="en-US" sz="900" dirty="0">
              <a:solidFill>
                <a:srgbClr val="000000"/>
              </a:solidFill>
              <a:latin typeface="Arial" panose="020B0604020202020204" pitchFamily="34" charset="0"/>
            </a:endParaRPr>
          </a:p>
          <a:p>
            <a:pPr algn="just"/>
            <a:endParaRPr lang="en-US" sz="3200" dirty="0">
              <a:solidFill>
                <a:prstClr val="black"/>
              </a:solidFill>
            </a:endParaRPr>
          </a:p>
        </p:txBody>
      </p:sp>
      <p:sp>
        <p:nvSpPr>
          <p:cNvPr id="4" name="Rectangle 3">
            <a:extLst>
              <a:ext uri="{FF2B5EF4-FFF2-40B4-BE49-F238E27FC236}">
                <a16:creationId xmlns:a16="http://schemas.microsoft.com/office/drawing/2014/main" xmlns="" id="{6E0DCB15-13AD-4BE1-A7D3-5D96B79C870C}"/>
              </a:ext>
            </a:extLst>
          </p:cNvPr>
          <p:cNvSpPr/>
          <p:nvPr/>
        </p:nvSpPr>
        <p:spPr>
          <a:xfrm>
            <a:off x="10005392" y="6244625"/>
            <a:ext cx="2061126" cy="5016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black"/>
                </a:solidFill>
              </a:rPr>
              <a:t>5</a:t>
            </a:r>
            <a:endParaRPr lang="en-US" dirty="0">
              <a:solidFill>
                <a:prstClr val="black"/>
              </a:solidFill>
            </a:endParaRPr>
          </a:p>
        </p:txBody>
      </p:sp>
      <p:sp>
        <p:nvSpPr>
          <p:cNvPr id="5" name="مستطيل 4"/>
          <p:cNvSpPr/>
          <p:nvPr/>
        </p:nvSpPr>
        <p:spPr>
          <a:xfrm>
            <a:off x="3870570" y="404217"/>
            <a:ext cx="5365377" cy="6463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ctr">
              <a:lnSpc>
                <a:spcPct val="150000"/>
              </a:lnSpc>
              <a:spcAft>
                <a:spcPts val="1000"/>
              </a:spcAft>
            </a:pPr>
            <a:r>
              <a:rPr lang="en-US" sz="2400" b="1" dirty="0" smtClean="0">
                <a:latin typeface="Times New Roman"/>
                <a:ea typeface="Calibri"/>
                <a:cs typeface="Arial"/>
              </a:rPr>
              <a:t>Hepatic Cirrhosis</a:t>
            </a:r>
            <a:endParaRPr lang="en-US" sz="1600" b="1" dirty="0">
              <a:ea typeface="Calibri"/>
              <a:cs typeface="Aria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120" y="2732703"/>
            <a:ext cx="5614987" cy="3264686"/>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77917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2050"/>
                                        </p:tgtEl>
                                        <p:attrNameLst>
                                          <p:attrName>style.visibility</p:attrName>
                                        </p:attrNameLst>
                                      </p:cBhvr>
                                      <p:to>
                                        <p:strVal val="visible"/>
                                      </p:to>
                                    </p:set>
                                    <p:animEffect transition="in" filter="circle(in)">
                                      <p:cBhvr>
                                        <p:cTn id="17" dur="2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flipH="1">
            <a:off x="304800" y="6226789"/>
            <a:ext cx="11514667"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xmlns="" id="{55630FFC-AE15-4532-8B6D-FB47964DF21D}"/>
              </a:ext>
            </a:extLst>
          </p:cNvPr>
          <p:cNvSpPr/>
          <p:nvPr/>
        </p:nvSpPr>
        <p:spPr>
          <a:xfrm>
            <a:off x="304799" y="6293371"/>
            <a:ext cx="7908472" cy="369332"/>
          </a:xfrm>
          <a:prstGeom prst="rect">
            <a:avLst/>
          </a:prstGeom>
        </p:spPr>
        <p:txBody>
          <a:bodyPr wrap="square">
            <a:spAutoFit/>
          </a:bodyPr>
          <a:lstStyle/>
          <a:p>
            <a:pPr>
              <a:defRPr/>
            </a:pPr>
            <a:r>
              <a:rPr lang="en-GB" dirty="0">
                <a:solidFill>
                  <a:prstClr val="black"/>
                </a:solidFill>
              </a:rPr>
              <a:t>University of </a:t>
            </a:r>
            <a:r>
              <a:rPr lang="en-GB" dirty="0" err="1">
                <a:solidFill>
                  <a:prstClr val="black"/>
                </a:solidFill>
              </a:rPr>
              <a:t>Basrah</a:t>
            </a:r>
            <a:r>
              <a:rPr lang="en-GB" dirty="0">
                <a:solidFill>
                  <a:prstClr val="black"/>
                </a:solidFill>
              </a:rPr>
              <a:t> </a:t>
            </a:r>
            <a:r>
              <a:rPr lang="en-GB" dirty="0" smtClean="0">
                <a:solidFill>
                  <a:prstClr val="black"/>
                </a:solidFill>
              </a:rPr>
              <a:t>–</a:t>
            </a:r>
            <a:r>
              <a:rPr lang="en-US" dirty="0" smtClean="0">
                <a:solidFill>
                  <a:prstClr val="black"/>
                </a:solidFill>
              </a:rPr>
              <a:t>College of Nursing</a:t>
            </a:r>
            <a:r>
              <a:rPr lang="en-GB" dirty="0" smtClean="0">
                <a:solidFill>
                  <a:prstClr val="black"/>
                </a:solidFill>
              </a:rPr>
              <a:t>– </a:t>
            </a:r>
            <a:r>
              <a:rPr lang="en-US" dirty="0" smtClean="0">
                <a:solidFill>
                  <a:prstClr val="black"/>
                </a:solidFill>
              </a:rPr>
              <a:t>Fundamentals of Nursing Department</a:t>
            </a:r>
            <a:endParaRPr lang="en-GB" dirty="0">
              <a:solidFill>
                <a:prstClr val="black"/>
              </a:solidFill>
            </a:endParaRPr>
          </a:p>
        </p:txBody>
      </p:sp>
      <p:sp>
        <p:nvSpPr>
          <p:cNvPr id="2" name="Rectangle 1">
            <a:extLst>
              <a:ext uri="{FF2B5EF4-FFF2-40B4-BE49-F238E27FC236}">
                <a16:creationId xmlns:a16="http://schemas.microsoft.com/office/drawing/2014/main" xmlns="" id="{470BEDE2-834B-4054-A0CF-92E47AC422C5}"/>
              </a:ext>
            </a:extLst>
          </p:cNvPr>
          <p:cNvSpPr/>
          <p:nvPr/>
        </p:nvSpPr>
        <p:spPr>
          <a:xfrm>
            <a:off x="497540" y="697791"/>
            <a:ext cx="11416553" cy="5078313"/>
          </a:xfrm>
          <a:prstGeom prst="rect">
            <a:avLst/>
          </a:prstGeom>
        </p:spPr>
        <p:txBody>
          <a:bodyPr wrap="square">
            <a:spAutoFit/>
          </a:bodyPr>
          <a:lstStyle/>
          <a:p>
            <a:pPr algn="just">
              <a:lnSpc>
                <a:spcPct val="150000"/>
              </a:lnSpc>
            </a:pPr>
            <a:r>
              <a:rPr lang="en-US" sz="2400" b="1" dirty="0">
                <a:solidFill>
                  <a:prstClr val="black"/>
                </a:solidFill>
                <a:latin typeface="Times New Roman" panose="02020603050405020304" pitchFamily="18" charset="0"/>
                <a:ea typeface="Times New Roman" panose="02020603050405020304" pitchFamily="18" charset="0"/>
              </a:rPr>
              <a:t>There are three types of cirrhosis or scarring of the liver</a:t>
            </a:r>
            <a:r>
              <a:rPr lang="en-US" sz="2400" b="1" dirty="0" smtClean="0">
                <a:solidFill>
                  <a:prstClr val="black"/>
                </a:solidFill>
                <a:latin typeface="Times New Roman" panose="02020603050405020304" pitchFamily="18" charset="0"/>
                <a:ea typeface="Times New Roman" panose="02020603050405020304" pitchFamily="18" charset="0"/>
              </a:rPr>
              <a:t>:</a:t>
            </a:r>
          </a:p>
          <a:p>
            <a:pPr marL="457200" indent="-457200" algn="just">
              <a:lnSpc>
                <a:spcPct val="150000"/>
              </a:lnSpc>
              <a:buFont typeface="+mj-lt"/>
              <a:buAutoNum type="arabicPeriod"/>
            </a:pPr>
            <a:r>
              <a:rPr lang="en-US" sz="2400" b="1" dirty="0">
                <a:solidFill>
                  <a:prstClr val="black"/>
                </a:solidFill>
                <a:latin typeface="Times New Roman" panose="02020603050405020304" pitchFamily="18" charset="0"/>
                <a:ea typeface="Times New Roman" panose="02020603050405020304" pitchFamily="18" charset="0"/>
              </a:rPr>
              <a:t>Alcoholic </a:t>
            </a:r>
            <a:r>
              <a:rPr lang="en-US" sz="2400" b="1" dirty="0" smtClean="0">
                <a:solidFill>
                  <a:prstClr val="black"/>
                </a:solidFill>
                <a:latin typeface="Times New Roman" panose="02020603050405020304" pitchFamily="18" charset="0"/>
                <a:ea typeface="Times New Roman" panose="02020603050405020304" pitchFamily="18" charset="0"/>
              </a:rPr>
              <a:t>cirrhosis</a:t>
            </a:r>
            <a:r>
              <a:rPr lang="en-US" sz="2400" dirty="0" smtClean="0">
                <a:solidFill>
                  <a:prstClr val="black"/>
                </a:solidFill>
                <a:latin typeface="Times New Roman" panose="02020603050405020304" pitchFamily="18" charset="0"/>
                <a:ea typeface="Times New Roman" panose="02020603050405020304" pitchFamily="18" charset="0"/>
              </a:rPr>
              <a:t>: </a:t>
            </a:r>
            <a:r>
              <a:rPr lang="en-US" sz="2400" dirty="0">
                <a:solidFill>
                  <a:prstClr val="black"/>
                </a:solidFill>
                <a:latin typeface="Times New Roman" panose="02020603050405020304" pitchFamily="18" charset="0"/>
                <a:ea typeface="Times New Roman" panose="02020603050405020304" pitchFamily="18" charset="0"/>
              </a:rPr>
              <a:t>in which the scar tissue </a:t>
            </a:r>
            <a:r>
              <a:rPr lang="en-US" sz="2400" dirty="0" smtClean="0">
                <a:solidFill>
                  <a:prstClr val="black"/>
                </a:solidFill>
                <a:latin typeface="Times New Roman" panose="02020603050405020304" pitchFamily="18" charset="0"/>
                <a:ea typeface="Times New Roman" panose="02020603050405020304" pitchFamily="18" charset="0"/>
              </a:rPr>
              <a:t>characteristically surrounds </a:t>
            </a:r>
            <a:r>
              <a:rPr lang="en-US" sz="2400" dirty="0">
                <a:solidFill>
                  <a:prstClr val="black"/>
                </a:solidFill>
                <a:latin typeface="Times New Roman" panose="02020603050405020304" pitchFamily="18" charset="0"/>
                <a:ea typeface="Times New Roman" panose="02020603050405020304" pitchFamily="18" charset="0"/>
              </a:rPr>
              <a:t>the portal areas. This is most frequently caused by </a:t>
            </a:r>
            <a:r>
              <a:rPr lang="en-US" sz="2400" dirty="0" smtClean="0">
                <a:solidFill>
                  <a:prstClr val="black"/>
                </a:solidFill>
                <a:latin typeface="Times New Roman" panose="02020603050405020304" pitchFamily="18" charset="0"/>
                <a:ea typeface="Times New Roman" panose="02020603050405020304" pitchFamily="18" charset="0"/>
              </a:rPr>
              <a:t>chronic alcoholism </a:t>
            </a:r>
            <a:r>
              <a:rPr lang="en-US" sz="2400" dirty="0">
                <a:solidFill>
                  <a:prstClr val="black"/>
                </a:solidFill>
                <a:latin typeface="Times New Roman" panose="02020603050405020304" pitchFamily="18" charset="0"/>
                <a:ea typeface="Times New Roman" panose="02020603050405020304" pitchFamily="18" charset="0"/>
              </a:rPr>
              <a:t>and is the most common type of cirrhosis</a:t>
            </a:r>
            <a:r>
              <a:rPr lang="en-US" sz="2400" dirty="0" smtClean="0">
                <a:solidFill>
                  <a:prstClr val="black"/>
                </a:solidFill>
                <a:latin typeface="Times New Roman" panose="02020603050405020304" pitchFamily="18" charset="0"/>
                <a:ea typeface="Times New Roman" panose="02020603050405020304" pitchFamily="18" charset="0"/>
              </a:rPr>
              <a:t>.</a:t>
            </a:r>
          </a:p>
          <a:p>
            <a:pPr marL="457200" indent="-457200" algn="just">
              <a:lnSpc>
                <a:spcPct val="150000"/>
              </a:lnSpc>
              <a:buFont typeface="+mj-lt"/>
              <a:buAutoNum type="arabicPeriod"/>
            </a:pPr>
            <a:r>
              <a:rPr lang="en-US" sz="2400" b="1" dirty="0" smtClean="0">
                <a:solidFill>
                  <a:prstClr val="black"/>
                </a:solidFill>
                <a:latin typeface="Times New Roman" panose="02020603050405020304" pitchFamily="18" charset="0"/>
                <a:ea typeface="Times New Roman" panose="02020603050405020304" pitchFamily="18" charset="0"/>
              </a:rPr>
              <a:t>Post necrotic cirrhosis</a:t>
            </a:r>
            <a:r>
              <a:rPr lang="en-US" sz="2400" dirty="0" smtClean="0">
                <a:solidFill>
                  <a:prstClr val="black"/>
                </a:solidFill>
                <a:latin typeface="Times New Roman" panose="02020603050405020304" pitchFamily="18" charset="0"/>
                <a:ea typeface="Times New Roman" panose="02020603050405020304" pitchFamily="18" charset="0"/>
              </a:rPr>
              <a:t>: </a:t>
            </a:r>
            <a:r>
              <a:rPr lang="en-US" sz="2400" dirty="0">
                <a:solidFill>
                  <a:prstClr val="black"/>
                </a:solidFill>
                <a:latin typeface="Times New Roman" panose="02020603050405020304" pitchFamily="18" charset="0"/>
                <a:ea typeface="Times New Roman" panose="02020603050405020304" pitchFamily="18" charset="0"/>
              </a:rPr>
              <a:t>in which there are broad bands of scar </a:t>
            </a:r>
            <a:r>
              <a:rPr lang="en-US" sz="2400" dirty="0" smtClean="0">
                <a:solidFill>
                  <a:prstClr val="black"/>
                </a:solidFill>
                <a:latin typeface="Times New Roman" panose="02020603050405020304" pitchFamily="18" charset="0"/>
                <a:ea typeface="Times New Roman" panose="02020603050405020304" pitchFamily="18" charset="0"/>
              </a:rPr>
              <a:t>tissue. This </a:t>
            </a:r>
            <a:r>
              <a:rPr lang="en-US" sz="2400" dirty="0">
                <a:solidFill>
                  <a:prstClr val="black"/>
                </a:solidFill>
                <a:latin typeface="Times New Roman" panose="02020603050405020304" pitchFamily="18" charset="0"/>
                <a:ea typeface="Times New Roman" panose="02020603050405020304" pitchFamily="18" charset="0"/>
              </a:rPr>
              <a:t>is a late result of a previous bout of acute viral hepatitis</a:t>
            </a:r>
            <a:r>
              <a:rPr lang="en-US" sz="2400" dirty="0" smtClean="0">
                <a:solidFill>
                  <a:prstClr val="black"/>
                </a:solidFill>
                <a:latin typeface="Times New Roman" panose="02020603050405020304" pitchFamily="18" charset="0"/>
                <a:ea typeface="Times New Roman" panose="02020603050405020304" pitchFamily="18" charset="0"/>
              </a:rPr>
              <a:t>.</a:t>
            </a:r>
          </a:p>
          <a:p>
            <a:pPr marL="457200" indent="-457200" algn="just">
              <a:lnSpc>
                <a:spcPct val="150000"/>
              </a:lnSpc>
              <a:buFont typeface="+mj-lt"/>
              <a:buAutoNum type="arabicPeriod"/>
            </a:pPr>
            <a:r>
              <a:rPr lang="en-US" sz="2400" b="1" dirty="0">
                <a:solidFill>
                  <a:prstClr val="black"/>
                </a:solidFill>
                <a:latin typeface="Times New Roman" panose="02020603050405020304" pitchFamily="18" charset="0"/>
                <a:ea typeface="Times New Roman" panose="02020603050405020304" pitchFamily="18" charset="0"/>
              </a:rPr>
              <a:t>Biliary </a:t>
            </a:r>
            <a:r>
              <a:rPr lang="en-US" sz="2400" b="1" dirty="0" smtClean="0">
                <a:solidFill>
                  <a:prstClr val="black"/>
                </a:solidFill>
                <a:latin typeface="Times New Roman" panose="02020603050405020304" pitchFamily="18" charset="0"/>
                <a:ea typeface="Times New Roman" panose="02020603050405020304" pitchFamily="18" charset="0"/>
              </a:rPr>
              <a:t>cirrhosis</a:t>
            </a:r>
            <a:r>
              <a:rPr lang="en-US" sz="2400" dirty="0" smtClean="0">
                <a:solidFill>
                  <a:prstClr val="black"/>
                </a:solidFill>
                <a:latin typeface="Times New Roman" panose="02020603050405020304" pitchFamily="18" charset="0"/>
                <a:ea typeface="Times New Roman" panose="02020603050405020304" pitchFamily="18" charset="0"/>
              </a:rPr>
              <a:t>: in </a:t>
            </a:r>
            <a:r>
              <a:rPr lang="en-US" sz="2400" dirty="0">
                <a:solidFill>
                  <a:prstClr val="black"/>
                </a:solidFill>
                <a:latin typeface="Times New Roman" panose="02020603050405020304" pitchFamily="18" charset="0"/>
                <a:ea typeface="Times New Roman" panose="02020603050405020304" pitchFamily="18" charset="0"/>
              </a:rPr>
              <a:t>which scarring occurs in the liver around the </a:t>
            </a:r>
            <a:r>
              <a:rPr lang="en-US" sz="2400" dirty="0" smtClean="0">
                <a:solidFill>
                  <a:prstClr val="black"/>
                </a:solidFill>
                <a:latin typeface="Times New Roman" panose="02020603050405020304" pitchFamily="18" charset="0"/>
                <a:ea typeface="Times New Roman" panose="02020603050405020304" pitchFamily="18" charset="0"/>
              </a:rPr>
              <a:t>bile ducts</a:t>
            </a:r>
            <a:r>
              <a:rPr lang="en-US" sz="2400" dirty="0">
                <a:solidFill>
                  <a:prstClr val="black"/>
                </a:solidFill>
                <a:latin typeface="Times New Roman" panose="02020603050405020304" pitchFamily="18" charset="0"/>
                <a:ea typeface="Times New Roman" panose="02020603050405020304" pitchFamily="18" charset="0"/>
              </a:rPr>
              <a:t>. This type of cirrhosis usually results from chronic </a:t>
            </a:r>
            <a:r>
              <a:rPr lang="en-US" sz="2400" dirty="0" smtClean="0">
                <a:solidFill>
                  <a:prstClr val="black"/>
                </a:solidFill>
                <a:latin typeface="Times New Roman" panose="02020603050405020304" pitchFamily="18" charset="0"/>
                <a:ea typeface="Times New Roman" panose="02020603050405020304" pitchFamily="18" charset="0"/>
              </a:rPr>
              <a:t>biliary obstruction </a:t>
            </a:r>
            <a:r>
              <a:rPr lang="en-US" sz="2400" dirty="0">
                <a:solidFill>
                  <a:prstClr val="black"/>
                </a:solidFill>
                <a:latin typeface="Times New Roman" panose="02020603050405020304" pitchFamily="18" charset="0"/>
                <a:ea typeface="Times New Roman" panose="02020603050405020304" pitchFamily="18" charset="0"/>
              </a:rPr>
              <a:t>and infection (cholangitis); it is much less common.</a:t>
            </a:r>
          </a:p>
        </p:txBody>
      </p:sp>
      <p:sp>
        <p:nvSpPr>
          <p:cNvPr id="3" name="Rectangle 2">
            <a:extLst>
              <a:ext uri="{FF2B5EF4-FFF2-40B4-BE49-F238E27FC236}">
                <a16:creationId xmlns:a16="http://schemas.microsoft.com/office/drawing/2014/main" xmlns="" id="{0E8ECB0A-E871-49EA-AC3D-4935CA47D8CE}"/>
              </a:ext>
            </a:extLst>
          </p:cNvPr>
          <p:cNvSpPr/>
          <p:nvPr/>
        </p:nvSpPr>
        <p:spPr>
          <a:xfrm>
            <a:off x="1072243" y="1721842"/>
            <a:ext cx="10276676" cy="723275"/>
          </a:xfrm>
          <a:prstGeom prst="rect">
            <a:avLst/>
          </a:prstGeom>
        </p:spPr>
        <p:txBody>
          <a:bodyPr wrap="square">
            <a:spAutoFit/>
          </a:bodyPr>
          <a:lstStyle/>
          <a:p>
            <a:pPr algn="just"/>
            <a:endParaRPr lang="en-US" sz="900" dirty="0">
              <a:solidFill>
                <a:srgbClr val="000000"/>
              </a:solidFill>
              <a:latin typeface="Arial" panose="020B0604020202020204" pitchFamily="34" charset="0"/>
            </a:endParaRPr>
          </a:p>
          <a:p>
            <a:pPr algn="just"/>
            <a:endParaRPr lang="en-US" sz="3200" dirty="0">
              <a:solidFill>
                <a:prstClr val="black"/>
              </a:solidFill>
            </a:endParaRPr>
          </a:p>
        </p:txBody>
      </p:sp>
      <p:sp>
        <p:nvSpPr>
          <p:cNvPr id="4" name="Rectangle 3">
            <a:extLst>
              <a:ext uri="{FF2B5EF4-FFF2-40B4-BE49-F238E27FC236}">
                <a16:creationId xmlns:a16="http://schemas.microsoft.com/office/drawing/2014/main" xmlns="" id="{6E0DCB15-13AD-4BE1-A7D3-5D96B79C870C}"/>
              </a:ext>
            </a:extLst>
          </p:cNvPr>
          <p:cNvSpPr/>
          <p:nvPr/>
        </p:nvSpPr>
        <p:spPr>
          <a:xfrm>
            <a:off x="10005392" y="6244625"/>
            <a:ext cx="2061126" cy="5016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black"/>
                </a:solidFill>
              </a:rPr>
              <a:t>6</a:t>
            </a:r>
            <a:endParaRPr lang="en-US" dirty="0">
              <a:solidFill>
                <a:prstClr val="black"/>
              </a:solidFill>
            </a:endParaRPr>
          </a:p>
        </p:txBody>
      </p:sp>
    </p:spTree>
    <p:extLst>
      <p:ext uri="{BB962C8B-B14F-4D97-AF65-F5344CB8AC3E}">
        <p14:creationId xmlns:p14="http://schemas.microsoft.com/office/powerpoint/2010/main" val="1277917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flipH="1">
            <a:off x="304800" y="6226789"/>
            <a:ext cx="11514667"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xmlns="" id="{55630FFC-AE15-4532-8B6D-FB47964DF21D}"/>
              </a:ext>
            </a:extLst>
          </p:cNvPr>
          <p:cNvSpPr/>
          <p:nvPr/>
        </p:nvSpPr>
        <p:spPr>
          <a:xfrm>
            <a:off x="304799" y="6293371"/>
            <a:ext cx="7908472" cy="369332"/>
          </a:xfrm>
          <a:prstGeom prst="rect">
            <a:avLst/>
          </a:prstGeom>
        </p:spPr>
        <p:txBody>
          <a:bodyPr wrap="square">
            <a:spAutoFit/>
          </a:bodyPr>
          <a:lstStyle/>
          <a:p>
            <a:pPr>
              <a:defRPr/>
            </a:pPr>
            <a:r>
              <a:rPr lang="en-GB" dirty="0">
                <a:solidFill>
                  <a:prstClr val="black"/>
                </a:solidFill>
              </a:rPr>
              <a:t>University of </a:t>
            </a:r>
            <a:r>
              <a:rPr lang="en-GB" dirty="0" err="1">
                <a:solidFill>
                  <a:prstClr val="black"/>
                </a:solidFill>
              </a:rPr>
              <a:t>Basrah</a:t>
            </a:r>
            <a:r>
              <a:rPr lang="en-GB" dirty="0">
                <a:solidFill>
                  <a:prstClr val="black"/>
                </a:solidFill>
              </a:rPr>
              <a:t> </a:t>
            </a:r>
            <a:r>
              <a:rPr lang="en-GB" dirty="0" smtClean="0">
                <a:solidFill>
                  <a:prstClr val="black"/>
                </a:solidFill>
              </a:rPr>
              <a:t>–</a:t>
            </a:r>
            <a:r>
              <a:rPr lang="en-US" dirty="0" smtClean="0">
                <a:solidFill>
                  <a:prstClr val="black"/>
                </a:solidFill>
              </a:rPr>
              <a:t>College of Nursing</a:t>
            </a:r>
            <a:r>
              <a:rPr lang="en-GB" dirty="0" smtClean="0">
                <a:solidFill>
                  <a:prstClr val="black"/>
                </a:solidFill>
              </a:rPr>
              <a:t>– </a:t>
            </a:r>
            <a:r>
              <a:rPr lang="en-US" dirty="0" smtClean="0">
                <a:solidFill>
                  <a:prstClr val="black"/>
                </a:solidFill>
              </a:rPr>
              <a:t>Fundamentals of Nursing Department</a:t>
            </a:r>
            <a:endParaRPr lang="en-GB" dirty="0">
              <a:solidFill>
                <a:prstClr val="black"/>
              </a:solidFill>
            </a:endParaRPr>
          </a:p>
        </p:txBody>
      </p:sp>
      <p:sp>
        <p:nvSpPr>
          <p:cNvPr id="2" name="Rectangle 1">
            <a:extLst>
              <a:ext uri="{FF2B5EF4-FFF2-40B4-BE49-F238E27FC236}">
                <a16:creationId xmlns:a16="http://schemas.microsoft.com/office/drawing/2014/main" xmlns="" id="{470BEDE2-834B-4054-A0CF-92E47AC422C5}"/>
              </a:ext>
            </a:extLst>
          </p:cNvPr>
          <p:cNvSpPr/>
          <p:nvPr/>
        </p:nvSpPr>
        <p:spPr>
          <a:xfrm>
            <a:off x="1072243" y="697791"/>
            <a:ext cx="6053855" cy="823752"/>
          </a:xfrm>
          <a:prstGeom prst="rect">
            <a:avLst/>
          </a:prstGeom>
        </p:spPr>
        <p:txBody>
          <a:bodyPr wrap="square">
            <a:spAutoFit/>
          </a:bodyPr>
          <a:lstStyle/>
          <a:p>
            <a:pPr algn="just">
              <a:lnSpc>
                <a:spcPct val="150000"/>
              </a:lnSpc>
            </a:pPr>
            <a:r>
              <a:rPr lang="en-US" sz="3600" i="1" dirty="0">
                <a:solidFill>
                  <a:prstClr val="black"/>
                </a:solidFill>
                <a:latin typeface="Times New Roman" panose="02020603050405020304" pitchFamily="18" charset="0"/>
                <a:ea typeface="Times New Roman" panose="02020603050405020304" pitchFamily="18" charset="0"/>
              </a:rPr>
              <a:t> </a:t>
            </a:r>
            <a:endParaRPr lang="en-US" sz="3600" dirty="0">
              <a:solidFill>
                <a:prstClr val="black"/>
              </a:solidFill>
              <a:latin typeface="Times New Roman" panose="02020603050405020304" pitchFamily="18" charset="0"/>
              <a:ea typeface="Times New Roman" panose="02020603050405020304" pitchFamily="18" charset="0"/>
            </a:endParaRPr>
          </a:p>
        </p:txBody>
      </p:sp>
      <p:sp>
        <p:nvSpPr>
          <p:cNvPr id="4" name="Rectangle 3">
            <a:extLst>
              <a:ext uri="{FF2B5EF4-FFF2-40B4-BE49-F238E27FC236}">
                <a16:creationId xmlns:a16="http://schemas.microsoft.com/office/drawing/2014/main" xmlns="" id="{6E0DCB15-13AD-4BE1-A7D3-5D96B79C870C}"/>
              </a:ext>
            </a:extLst>
          </p:cNvPr>
          <p:cNvSpPr/>
          <p:nvPr/>
        </p:nvSpPr>
        <p:spPr>
          <a:xfrm>
            <a:off x="10005392" y="6244625"/>
            <a:ext cx="2061126" cy="5016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black"/>
                </a:solidFill>
              </a:rPr>
              <a:t>7</a:t>
            </a:r>
            <a:endParaRPr lang="en-US" dirty="0">
              <a:solidFill>
                <a:prstClr val="black"/>
              </a:solidFill>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0235" y="524436"/>
            <a:ext cx="10098741" cy="53922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77917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circle(in)">
                                      <p:cBhvr>
                                        <p:cTn id="7" dur="20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flipH="1">
            <a:off x="304800" y="6226789"/>
            <a:ext cx="11514667"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xmlns="" id="{55630FFC-AE15-4532-8B6D-FB47964DF21D}"/>
              </a:ext>
            </a:extLst>
          </p:cNvPr>
          <p:cNvSpPr/>
          <p:nvPr/>
        </p:nvSpPr>
        <p:spPr>
          <a:xfrm>
            <a:off x="304799" y="6293371"/>
            <a:ext cx="7908472" cy="369332"/>
          </a:xfrm>
          <a:prstGeom prst="rect">
            <a:avLst/>
          </a:prstGeom>
        </p:spPr>
        <p:txBody>
          <a:bodyPr wrap="square">
            <a:spAutoFit/>
          </a:bodyPr>
          <a:lstStyle/>
          <a:p>
            <a:pPr>
              <a:defRPr/>
            </a:pPr>
            <a:r>
              <a:rPr lang="en-GB" dirty="0">
                <a:solidFill>
                  <a:prstClr val="black"/>
                </a:solidFill>
              </a:rPr>
              <a:t>University of </a:t>
            </a:r>
            <a:r>
              <a:rPr lang="en-GB" dirty="0" err="1">
                <a:solidFill>
                  <a:prstClr val="black"/>
                </a:solidFill>
              </a:rPr>
              <a:t>Basrah</a:t>
            </a:r>
            <a:r>
              <a:rPr lang="en-GB" dirty="0">
                <a:solidFill>
                  <a:prstClr val="black"/>
                </a:solidFill>
              </a:rPr>
              <a:t> </a:t>
            </a:r>
            <a:r>
              <a:rPr lang="en-GB" dirty="0" smtClean="0">
                <a:solidFill>
                  <a:prstClr val="black"/>
                </a:solidFill>
              </a:rPr>
              <a:t>–</a:t>
            </a:r>
            <a:r>
              <a:rPr lang="en-US" dirty="0" smtClean="0">
                <a:solidFill>
                  <a:prstClr val="black"/>
                </a:solidFill>
              </a:rPr>
              <a:t>College of Nursing</a:t>
            </a:r>
            <a:r>
              <a:rPr lang="en-GB" dirty="0" smtClean="0">
                <a:solidFill>
                  <a:prstClr val="black"/>
                </a:solidFill>
              </a:rPr>
              <a:t>– </a:t>
            </a:r>
            <a:r>
              <a:rPr lang="en-US" dirty="0" smtClean="0">
                <a:solidFill>
                  <a:prstClr val="black"/>
                </a:solidFill>
              </a:rPr>
              <a:t>Fundamentals of Nursing Department</a:t>
            </a:r>
            <a:endParaRPr lang="en-GB" dirty="0">
              <a:solidFill>
                <a:prstClr val="black"/>
              </a:solidFill>
            </a:endParaRPr>
          </a:p>
        </p:txBody>
      </p:sp>
      <p:sp>
        <p:nvSpPr>
          <p:cNvPr id="2" name="Rectangle 1">
            <a:extLst>
              <a:ext uri="{FF2B5EF4-FFF2-40B4-BE49-F238E27FC236}">
                <a16:creationId xmlns:a16="http://schemas.microsoft.com/office/drawing/2014/main" xmlns="" id="{470BEDE2-834B-4054-A0CF-92E47AC422C5}"/>
              </a:ext>
            </a:extLst>
          </p:cNvPr>
          <p:cNvSpPr/>
          <p:nvPr/>
        </p:nvSpPr>
        <p:spPr>
          <a:xfrm>
            <a:off x="3496234" y="227144"/>
            <a:ext cx="5553637" cy="7386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ctr">
              <a:lnSpc>
                <a:spcPct val="150000"/>
              </a:lnSpc>
              <a:spcAft>
                <a:spcPts val="1000"/>
              </a:spcAft>
            </a:pPr>
            <a:r>
              <a:rPr lang="en-US" sz="2800" b="1" dirty="0">
                <a:latin typeface="Times New Roman"/>
                <a:ea typeface="Calibri"/>
                <a:cs typeface="Arial"/>
              </a:rPr>
              <a:t>Clinical Manifestations</a:t>
            </a:r>
            <a:endParaRPr lang="en-US" sz="2800" dirty="0">
              <a:ea typeface="Calibri"/>
              <a:cs typeface="Arial"/>
            </a:endParaRPr>
          </a:p>
        </p:txBody>
      </p:sp>
      <p:sp>
        <p:nvSpPr>
          <p:cNvPr id="3" name="Rectangle 2">
            <a:extLst>
              <a:ext uri="{FF2B5EF4-FFF2-40B4-BE49-F238E27FC236}">
                <a16:creationId xmlns:a16="http://schemas.microsoft.com/office/drawing/2014/main" xmlns="" id="{0E8ECB0A-E871-49EA-AC3D-4935CA47D8CE}"/>
              </a:ext>
            </a:extLst>
          </p:cNvPr>
          <p:cNvSpPr/>
          <p:nvPr/>
        </p:nvSpPr>
        <p:spPr>
          <a:xfrm>
            <a:off x="1072243" y="1721842"/>
            <a:ext cx="10276676" cy="723275"/>
          </a:xfrm>
          <a:prstGeom prst="rect">
            <a:avLst/>
          </a:prstGeom>
        </p:spPr>
        <p:txBody>
          <a:bodyPr wrap="square">
            <a:spAutoFit/>
          </a:bodyPr>
          <a:lstStyle/>
          <a:p>
            <a:pPr algn="just"/>
            <a:endParaRPr lang="en-US" sz="900" dirty="0">
              <a:solidFill>
                <a:srgbClr val="000000"/>
              </a:solidFill>
              <a:latin typeface="Arial" panose="020B0604020202020204" pitchFamily="34" charset="0"/>
            </a:endParaRPr>
          </a:p>
          <a:p>
            <a:pPr algn="just"/>
            <a:endParaRPr lang="en-US" sz="3200" dirty="0">
              <a:solidFill>
                <a:prstClr val="black"/>
              </a:solidFill>
            </a:endParaRPr>
          </a:p>
        </p:txBody>
      </p:sp>
      <p:sp>
        <p:nvSpPr>
          <p:cNvPr id="4" name="Rectangle 3">
            <a:extLst>
              <a:ext uri="{FF2B5EF4-FFF2-40B4-BE49-F238E27FC236}">
                <a16:creationId xmlns:a16="http://schemas.microsoft.com/office/drawing/2014/main" xmlns="" id="{6E0DCB15-13AD-4BE1-A7D3-5D96B79C870C}"/>
              </a:ext>
            </a:extLst>
          </p:cNvPr>
          <p:cNvSpPr/>
          <p:nvPr/>
        </p:nvSpPr>
        <p:spPr>
          <a:xfrm>
            <a:off x="10005392" y="6244625"/>
            <a:ext cx="2061126" cy="5016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black"/>
                </a:solidFill>
              </a:rPr>
              <a:t>8</a:t>
            </a:r>
            <a:endParaRPr lang="en-US" dirty="0">
              <a:solidFill>
                <a:prstClr val="black"/>
              </a:solidFill>
            </a:endParaRPr>
          </a:p>
        </p:txBody>
      </p:sp>
      <p:sp>
        <p:nvSpPr>
          <p:cNvPr id="5" name="مستطيل 4"/>
          <p:cNvSpPr/>
          <p:nvPr/>
        </p:nvSpPr>
        <p:spPr>
          <a:xfrm>
            <a:off x="587590" y="1047751"/>
            <a:ext cx="10448365" cy="4093428"/>
          </a:xfrm>
          <a:prstGeom prst="rect">
            <a:avLst/>
          </a:prstGeom>
        </p:spPr>
        <p:txBody>
          <a:bodyPr wrap="square">
            <a:spAutoFit/>
          </a:bodyPr>
          <a:lstStyle/>
          <a:p>
            <a:pPr marL="342900" indent="-342900" algn="just">
              <a:lnSpc>
                <a:spcPct val="150000"/>
              </a:lnSpc>
              <a:spcAft>
                <a:spcPts val="1000"/>
              </a:spcAft>
              <a:buFont typeface="Wingdings" pitchFamily="2" charset="2"/>
              <a:buChar char="Ø"/>
            </a:pPr>
            <a:r>
              <a:rPr lang="en-US" sz="2000" b="1" dirty="0">
                <a:latin typeface="Baskerville Old Face" pitchFamily="18" charset="0"/>
                <a:ea typeface="Calibri"/>
                <a:cs typeface="+mj-cs"/>
              </a:rPr>
              <a:t>Compensated</a:t>
            </a:r>
          </a:p>
          <a:p>
            <a:pPr marL="457200" indent="-457200" algn="just">
              <a:lnSpc>
                <a:spcPct val="150000"/>
              </a:lnSpc>
              <a:spcAft>
                <a:spcPts val="1000"/>
              </a:spcAft>
              <a:buFont typeface="+mj-lt"/>
              <a:buAutoNum type="arabicPeriod"/>
            </a:pPr>
            <a:r>
              <a:rPr lang="en-US" sz="2000" b="1" dirty="0">
                <a:latin typeface="Baskerville Old Face" pitchFamily="18" charset="0"/>
                <a:ea typeface="Calibri"/>
                <a:cs typeface="+mj-cs"/>
              </a:rPr>
              <a:t>Abdominal </a:t>
            </a:r>
            <a:r>
              <a:rPr lang="en-US" sz="2000" b="1" dirty="0" smtClean="0">
                <a:latin typeface="Baskerville Old Face" pitchFamily="18" charset="0"/>
                <a:ea typeface="Calibri"/>
                <a:cs typeface="+mj-cs"/>
              </a:rPr>
              <a:t>pain                                                        7.  </a:t>
            </a:r>
            <a:r>
              <a:rPr lang="en-US" sz="2000" b="1" dirty="0">
                <a:latin typeface="Baskerville Old Face" pitchFamily="18" charset="0"/>
                <a:ea typeface="Calibri"/>
                <a:cs typeface="+mj-cs"/>
              </a:rPr>
              <a:t>Unexplained epistaxis</a:t>
            </a:r>
            <a:endParaRPr lang="en-US" sz="2000" b="1" dirty="0" smtClean="0">
              <a:latin typeface="Baskerville Old Face" pitchFamily="18" charset="0"/>
              <a:ea typeface="Calibri"/>
              <a:cs typeface="+mj-cs"/>
            </a:endParaRPr>
          </a:p>
          <a:p>
            <a:pPr marL="457200" indent="-457200" algn="just">
              <a:lnSpc>
                <a:spcPct val="150000"/>
              </a:lnSpc>
              <a:spcAft>
                <a:spcPts val="1000"/>
              </a:spcAft>
              <a:buFont typeface="+mj-lt"/>
              <a:buAutoNum type="arabicPeriod"/>
            </a:pPr>
            <a:r>
              <a:rPr lang="en-US" sz="2000" b="1" dirty="0">
                <a:latin typeface="Baskerville Old Face" pitchFamily="18" charset="0"/>
                <a:ea typeface="Calibri"/>
                <a:cs typeface="+mj-cs"/>
              </a:rPr>
              <a:t>Ankle </a:t>
            </a:r>
            <a:r>
              <a:rPr lang="en-US" sz="2000" b="1" dirty="0" smtClean="0">
                <a:latin typeface="Baskerville Old Face" pitchFamily="18" charset="0"/>
                <a:ea typeface="Calibri"/>
                <a:cs typeface="+mj-cs"/>
              </a:rPr>
              <a:t>edema                                                                    8.  Vague </a:t>
            </a:r>
            <a:r>
              <a:rPr lang="en-US" sz="2000" b="1" dirty="0">
                <a:latin typeface="Baskerville Old Face" pitchFamily="18" charset="0"/>
                <a:ea typeface="Calibri"/>
                <a:cs typeface="+mj-cs"/>
              </a:rPr>
              <a:t>morning </a:t>
            </a:r>
            <a:r>
              <a:rPr lang="en-US" sz="2000" b="1" dirty="0" smtClean="0">
                <a:latin typeface="Baskerville Old Face" pitchFamily="18" charset="0"/>
                <a:ea typeface="Calibri"/>
                <a:cs typeface="+mj-cs"/>
              </a:rPr>
              <a:t>indigestion</a:t>
            </a:r>
            <a:endParaRPr lang="en-US" sz="2000" b="1" dirty="0">
              <a:latin typeface="Baskerville Old Face" pitchFamily="18" charset="0"/>
              <a:ea typeface="Calibri"/>
              <a:cs typeface="+mj-cs"/>
            </a:endParaRPr>
          </a:p>
          <a:p>
            <a:pPr marL="457200" indent="-457200" algn="just">
              <a:lnSpc>
                <a:spcPct val="150000"/>
              </a:lnSpc>
              <a:spcAft>
                <a:spcPts val="1000"/>
              </a:spcAft>
              <a:buFont typeface="+mj-lt"/>
              <a:buAutoNum type="arabicPeriod"/>
            </a:pPr>
            <a:r>
              <a:rPr lang="en-US" sz="2000" b="1" dirty="0">
                <a:latin typeface="Baskerville Old Face" pitchFamily="18" charset="0"/>
                <a:ea typeface="Calibri"/>
                <a:cs typeface="+mj-cs"/>
              </a:rPr>
              <a:t>Firm, enlarged </a:t>
            </a:r>
            <a:r>
              <a:rPr lang="en-US" sz="2000" b="1" dirty="0" smtClean="0">
                <a:latin typeface="Baskerville Old Face" pitchFamily="18" charset="0"/>
                <a:ea typeface="Calibri"/>
                <a:cs typeface="+mj-cs"/>
              </a:rPr>
              <a:t>liver                                                             9.  Vascular spiders</a:t>
            </a:r>
            <a:endParaRPr lang="en-US" sz="2000" b="1" dirty="0">
              <a:latin typeface="Baskerville Old Face" pitchFamily="18" charset="0"/>
              <a:ea typeface="Calibri"/>
              <a:cs typeface="+mj-cs"/>
            </a:endParaRPr>
          </a:p>
          <a:p>
            <a:pPr marL="457200" indent="-457200" algn="just">
              <a:lnSpc>
                <a:spcPct val="150000"/>
              </a:lnSpc>
              <a:spcAft>
                <a:spcPts val="1000"/>
              </a:spcAft>
              <a:buFont typeface="+mj-lt"/>
              <a:buAutoNum type="arabicPeriod"/>
            </a:pPr>
            <a:r>
              <a:rPr lang="en-US" sz="2000" b="1" dirty="0">
                <a:latin typeface="Baskerville Old Face" pitchFamily="18" charset="0"/>
                <a:ea typeface="Calibri"/>
                <a:cs typeface="+mj-cs"/>
              </a:rPr>
              <a:t>Flatulent </a:t>
            </a:r>
            <a:r>
              <a:rPr lang="en-US" sz="2000" b="1" dirty="0" smtClean="0">
                <a:latin typeface="Baskerville Old Face" pitchFamily="18" charset="0"/>
                <a:ea typeface="Calibri"/>
                <a:cs typeface="+mj-cs"/>
              </a:rPr>
              <a:t>dyspepsia                                                              10. Splenomegaly</a:t>
            </a:r>
            <a:endParaRPr lang="en-US" sz="2000" b="1" dirty="0">
              <a:latin typeface="Baskerville Old Face" pitchFamily="18" charset="0"/>
              <a:ea typeface="Calibri"/>
              <a:cs typeface="+mj-cs"/>
            </a:endParaRPr>
          </a:p>
          <a:p>
            <a:pPr marL="457200" indent="-457200" algn="just">
              <a:lnSpc>
                <a:spcPct val="150000"/>
              </a:lnSpc>
              <a:spcAft>
                <a:spcPts val="1000"/>
              </a:spcAft>
              <a:buFont typeface="+mj-lt"/>
              <a:buAutoNum type="arabicPeriod"/>
            </a:pPr>
            <a:r>
              <a:rPr lang="en-US" sz="2000" b="1" dirty="0">
                <a:latin typeface="Baskerville Old Face" pitchFamily="18" charset="0"/>
                <a:ea typeface="Calibri"/>
                <a:cs typeface="+mj-cs"/>
              </a:rPr>
              <a:t>Intermittent mild fever</a:t>
            </a:r>
          </a:p>
          <a:p>
            <a:pPr marL="457200" indent="-457200" algn="just">
              <a:lnSpc>
                <a:spcPct val="150000"/>
              </a:lnSpc>
              <a:spcAft>
                <a:spcPts val="1000"/>
              </a:spcAft>
              <a:buFont typeface="+mj-lt"/>
              <a:buAutoNum type="arabicPeriod"/>
            </a:pPr>
            <a:r>
              <a:rPr lang="en-US" sz="2000" b="1" dirty="0">
                <a:latin typeface="Baskerville Old Face" pitchFamily="18" charset="0"/>
                <a:ea typeface="Calibri"/>
                <a:cs typeface="+mj-cs"/>
              </a:rPr>
              <a:t>Palmar erythema (reddened </a:t>
            </a:r>
            <a:r>
              <a:rPr lang="en-US" sz="2000" b="1" dirty="0" smtClean="0">
                <a:latin typeface="Baskerville Old Face" pitchFamily="18" charset="0"/>
                <a:ea typeface="Calibri"/>
                <a:cs typeface="+mj-cs"/>
              </a:rPr>
              <a:t>palms)</a:t>
            </a:r>
            <a:endParaRPr lang="en-US" sz="2000" b="1" dirty="0">
              <a:latin typeface="Baskerville Old Face" pitchFamily="18" charset="0"/>
              <a:ea typeface="Calibri"/>
              <a:cs typeface="+mj-cs"/>
            </a:endParaRPr>
          </a:p>
        </p:txBody>
      </p:sp>
    </p:spTree>
    <p:extLst>
      <p:ext uri="{BB962C8B-B14F-4D97-AF65-F5344CB8AC3E}">
        <p14:creationId xmlns:p14="http://schemas.microsoft.com/office/powerpoint/2010/main" val="1277917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flipH="1">
            <a:off x="304800" y="6226789"/>
            <a:ext cx="11514667"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xmlns="" id="{55630FFC-AE15-4532-8B6D-FB47964DF21D}"/>
              </a:ext>
            </a:extLst>
          </p:cNvPr>
          <p:cNvSpPr/>
          <p:nvPr/>
        </p:nvSpPr>
        <p:spPr>
          <a:xfrm>
            <a:off x="304799" y="6293371"/>
            <a:ext cx="7908472" cy="369332"/>
          </a:xfrm>
          <a:prstGeom prst="rect">
            <a:avLst/>
          </a:prstGeom>
        </p:spPr>
        <p:txBody>
          <a:bodyPr wrap="square">
            <a:spAutoFit/>
          </a:bodyPr>
          <a:lstStyle/>
          <a:p>
            <a:pPr>
              <a:defRPr/>
            </a:pPr>
            <a:r>
              <a:rPr lang="en-GB" dirty="0">
                <a:solidFill>
                  <a:prstClr val="black"/>
                </a:solidFill>
              </a:rPr>
              <a:t>University of </a:t>
            </a:r>
            <a:r>
              <a:rPr lang="en-GB" dirty="0" err="1">
                <a:solidFill>
                  <a:prstClr val="black"/>
                </a:solidFill>
              </a:rPr>
              <a:t>Basrah</a:t>
            </a:r>
            <a:r>
              <a:rPr lang="en-GB" dirty="0">
                <a:solidFill>
                  <a:prstClr val="black"/>
                </a:solidFill>
              </a:rPr>
              <a:t> </a:t>
            </a:r>
            <a:r>
              <a:rPr lang="en-GB" dirty="0" smtClean="0">
                <a:solidFill>
                  <a:prstClr val="black"/>
                </a:solidFill>
              </a:rPr>
              <a:t>–</a:t>
            </a:r>
            <a:r>
              <a:rPr lang="en-US" dirty="0" smtClean="0">
                <a:solidFill>
                  <a:prstClr val="black"/>
                </a:solidFill>
              </a:rPr>
              <a:t>College of Nursing</a:t>
            </a:r>
            <a:r>
              <a:rPr lang="en-GB" dirty="0" smtClean="0">
                <a:solidFill>
                  <a:prstClr val="black"/>
                </a:solidFill>
              </a:rPr>
              <a:t>– </a:t>
            </a:r>
            <a:r>
              <a:rPr lang="en-US" dirty="0" smtClean="0">
                <a:solidFill>
                  <a:prstClr val="black"/>
                </a:solidFill>
              </a:rPr>
              <a:t>Fundamentals of Nursing Department</a:t>
            </a:r>
            <a:endParaRPr lang="en-GB" dirty="0">
              <a:solidFill>
                <a:prstClr val="black"/>
              </a:solidFill>
            </a:endParaRPr>
          </a:p>
        </p:txBody>
      </p:sp>
      <p:sp>
        <p:nvSpPr>
          <p:cNvPr id="2" name="Rectangle 1">
            <a:extLst>
              <a:ext uri="{FF2B5EF4-FFF2-40B4-BE49-F238E27FC236}">
                <a16:creationId xmlns:a16="http://schemas.microsoft.com/office/drawing/2014/main" xmlns="" id="{470BEDE2-834B-4054-A0CF-92E47AC422C5}"/>
              </a:ext>
            </a:extLst>
          </p:cNvPr>
          <p:cNvSpPr/>
          <p:nvPr/>
        </p:nvSpPr>
        <p:spPr>
          <a:xfrm>
            <a:off x="1072243" y="697791"/>
            <a:ext cx="6053855" cy="823752"/>
          </a:xfrm>
          <a:prstGeom prst="rect">
            <a:avLst/>
          </a:prstGeom>
        </p:spPr>
        <p:txBody>
          <a:bodyPr wrap="square">
            <a:spAutoFit/>
          </a:bodyPr>
          <a:lstStyle/>
          <a:p>
            <a:pPr algn="just">
              <a:lnSpc>
                <a:spcPct val="150000"/>
              </a:lnSpc>
            </a:pPr>
            <a:r>
              <a:rPr lang="en-US" sz="3600" i="1" dirty="0">
                <a:solidFill>
                  <a:prstClr val="black"/>
                </a:solidFill>
                <a:latin typeface="Times New Roman" panose="02020603050405020304" pitchFamily="18" charset="0"/>
                <a:ea typeface="Times New Roman" panose="02020603050405020304" pitchFamily="18" charset="0"/>
              </a:rPr>
              <a:t> </a:t>
            </a:r>
            <a:endParaRPr lang="en-US" sz="3600" dirty="0">
              <a:solidFill>
                <a:prstClr val="black"/>
              </a:solidFill>
              <a:latin typeface="Times New Roman" panose="02020603050405020304" pitchFamily="18" charset="0"/>
              <a:ea typeface="Times New Roman" panose="02020603050405020304" pitchFamily="18" charset="0"/>
            </a:endParaRPr>
          </a:p>
        </p:txBody>
      </p:sp>
      <p:sp>
        <p:nvSpPr>
          <p:cNvPr id="3" name="Rectangle 2">
            <a:extLst>
              <a:ext uri="{FF2B5EF4-FFF2-40B4-BE49-F238E27FC236}">
                <a16:creationId xmlns:a16="http://schemas.microsoft.com/office/drawing/2014/main" xmlns="" id="{0E8ECB0A-E871-49EA-AC3D-4935CA47D8CE}"/>
              </a:ext>
            </a:extLst>
          </p:cNvPr>
          <p:cNvSpPr/>
          <p:nvPr/>
        </p:nvSpPr>
        <p:spPr>
          <a:xfrm>
            <a:off x="1072243" y="1721842"/>
            <a:ext cx="10276676" cy="723275"/>
          </a:xfrm>
          <a:prstGeom prst="rect">
            <a:avLst/>
          </a:prstGeom>
        </p:spPr>
        <p:txBody>
          <a:bodyPr wrap="square">
            <a:spAutoFit/>
          </a:bodyPr>
          <a:lstStyle/>
          <a:p>
            <a:pPr algn="just"/>
            <a:endParaRPr lang="en-US" sz="900" dirty="0">
              <a:solidFill>
                <a:srgbClr val="000000"/>
              </a:solidFill>
              <a:latin typeface="Arial" panose="020B0604020202020204" pitchFamily="34" charset="0"/>
            </a:endParaRPr>
          </a:p>
          <a:p>
            <a:pPr algn="just"/>
            <a:endParaRPr lang="en-US" sz="3200" dirty="0">
              <a:solidFill>
                <a:prstClr val="black"/>
              </a:solidFill>
            </a:endParaRPr>
          </a:p>
        </p:txBody>
      </p:sp>
      <p:sp>
        <p:nvSpPr>
          <p:cNvPr id="4" name="Rectangle 3">
            <a:extLst>
              <a:ext uri="{FF2B5EF4-FFF2-40B4-BE49-F238E27FC236}">
                <a16:creationId xmlns:a16="http://schemas.microsoft.com/office/drawing/2014/main" xmlns="" id="{6E0DCB15-13AD-4BE1-A7D3-5D96B79C870C}"/>
              </a:ext>
            </a:extLst>
          </p:cNvPr>
          <p:cNvSpPr/>
          <p:nvPr/>
        </p:nvSpPr>
        <p:spPr>
          <a:xfrm>
            <a:off x="10005392" y="6244625"/>
            <a:ext cx="2061126" cy="5016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black"/>
                </a:solidFill>
              </a:rPr>
              <a:t>9</a:t>
            </a:r>
            <a:endParaRPr lang="en-US" dirty="0">
              <a:solidFill>
                <a:prstClr val="black"/>
              </a:solidFill>
            </a:endParaRPr>
          </a:p>
        </p:txBody>
      </p:sp>
      <p:sp>
        <p:nvSpPr>
          <p:cNvPr id="5" name="Rectangle 4"/>
          <p:cNvSpPr/>
          <p:nvPr/>
        </p:nvSpPr>
        <p:spPr>
          <a:xfrm>
            <a:off x="430304" y="697791"/>
            <a:ext cx="11483789" cy="4708981"/>
          </a:xfrm>
          <a:prstGeom prst="rect">
            <a:avLst/>
          </a:prstGeom>
        </p:spPr>
        <p:txBody>
          <a:bodyPr wrap="square">
            <a:spAutoFit/>
          </a:bodyPr>
          <a:lstStyle/>
          <a:p>
            <a:pPr marL="342900" indent="-342900">
              <a:lnSpc>
                <a:spcPct val="150000"/>
              </a:lnSpc>
              <a:buFont typeface="Wingdings" pitchFamily="2" charset="2"/>
              <a:buChar char="Ø"/>
            </a:pPr>
            <a:r>
              <a:rPr lang="en-US" sz="2000" b="1" dirty="0">
                <a:latin typeface="Baskerville Old Face" pitchFamily="18" charset="0"/>
              </a:rPr>
              <a:t>Decompensated</a:t>
            </a:r>
          </a:p>
          <a:p>
            <a:pPr marL="457200" indent="-457200">
              <a:lnSpc>
                <a:spcPct val="150000"/>
              </a:lnSpc>
              <a:buFont typeface="+mj-lt"/>
              <a:buAutoNum type="arabicPeriod"/>
            </a:pPr>
            <a:r>
              <a:rPr lang="en-US" sz="2000" b="1" dirty="0" smtClean="0">
                <a:latin typeface="Baskerville Old Face" pitchFamily="18" charset="0"/>
              </a:rPr>
              <a:t>Ascites                                                                                10. Sparse </a:t>
            </a:r>
            <a:r>
              <a:rPr lang="en-US" sz="2000" b="1" dirty="0">
                <a:latin typeface="Baskerville Old Face" pitchFamily="18" charset="0"/>
              </a:rPr>
              <a:t>body hair</a:t>
            </a:r>
          </a:p>
          <a:p>
            <a:pPr marL="457200" indent="-457200">
              <a:lnSpc>
                <a:spcPct val="150000"/>
              </a:lnSpc>
              <a:buFont typeface="+mj-lt"/>
              <a:buAutoNum type="arabicPeriod"/>
            </a:pPr>
            <a:r>
              <a:rPr lang="en-US" sz="2000" b="1" dirty="0">
                <a:latin typeface="Baskerville Old Face" pitchFamily="18" charset="0"/>
              </a:rPr>
              <a:t>Clubbing of </a:t>
            </a:r>
            <a:r>
              <a:rPr lang="en-US" sz="2000" b="1" dirty="0" smtClean="0">
                <a:latin typeface="Baskerville Old Face" pitchFamily="18" charset="0"/>
              </a:rPr>
              <a:t>fingers                                                            11. Spontaneous </a:t>
            </a:r>
            <a:r>
              <a:rPr lang="en-US" sz="2000" b="1" dirty="0">
                <a:latin typeface="Baskerville Old Face" pitchFamily="18" charset="0"/>
              </a:rPr>
              <a:t>bruising</a:t>
            </a:r>
          </a:p>
          <a:p>
            <a:pPr marL="457200" indent="-457200">
              <a:lnSpc>
                <a:spcPct val="150000"/>
              </a:lnSpc>
              <a:buFont typeface="+mj-lt"/>
              <a:buAutoNum type="arabicPeriod"/>
            </a:pPr>
            <a:r>
              <a:rPr lang="en-US" sz="2000" b="1" dirty="0">
                <a:latin typeface="Baskerville Old Face" pitchFamily="18" charset="0"/>
              </a:rPr>
              <a:t>Continuous mild </a:t>
            </a:r>
            <a:r>
              <a:rPr lang="en-US" sz="2000" b="1" dirty="0" smtClean="0">
                <a:latin typeface="Baskerville Old Face" pitchFamily="18" charset="0"/>
              </a:rPr>
              <a:t>fever                                                       12. Weakness</a:t>
            </a:r>
            <a:endParaRPr lang="en-US" sz="2000" b="1" dirty="0">
              <a:latin typeface="Baskerville Old Face" pitchFamily="18" charset="0"/>
            </a:endParaRPr>
          </a:p>
          <a:p>
            <a:pPr marL="457200" indent="-457200">
              <a:lnSpc>
                <a:spcPct val="150000"/>
              </a:lnSpc>
              <a:buFont typeface="+mj-lt"/>
              <a:buAutoNum type="arabicPeriod"/>
            </a:pPr>
            <a:r>
              <a:rPr lang="en-US" sz="2000" b="1" dirty="0" smtClean="0">
                <a:latin typeface="Baskerville Old Face" pitchFamily="18" charset="0"/>
              </a:rPr>
              <a:t>Epistaxis                                                                            13. Weight </a:t>
            </a:r>
            <a:r>
              <a:rPr lang="en-US" sz="2000" b="1" dirty="0">
                <a:latin typeface="Baskerville Old Face" pitchFamily="18" charset="0"/>
              </a:rPr>
              <a:t>loss</a:t>
            </a:r>
          </a:p>
          <a:p>
            <a:pPr marL="457200" indent="-457200">
              <a:lnSpc>
                <a:spcPct val="150000"/>
              </a:lnSpc>
              <a:buFont typeface="+mj-lt"/>
              <a:buAutoNum type="arabicPeriod"/>
            </a:pPr>
            <a:r>
              <a:rPr lang="en-US" sz="2000" b="1" dirty="0">
                <a:latin typeface="Baskerville Old Face" pitchFamily="18" charset="0"/>
              </a:rPr>
              <a:t>Gonadal </a:t>
            </a:r>
            <a:r>
              <a:rPr lang="en-US" sz="2000" b="1" dirty="0" smtClean="0">
                <a:latin typeface="Baskerville Old Face" pitchFamily="18" charset="0"/>
              </a:rPr>
              <a:t>atrophy                                                               14. White </a:t>
            </a:r>
            <a:r>
              <a:rPr lang="en-US" sz="2000" b="1" dirty="0">
                <a:latin typeface="Baskerville Old Face" pitchFamily="18" charset="0"/>
              </a:rPr>
              <a:t>nails</a:t>
            </a:r>
          </a:p>
          <a:p>
            <a:pPr marL="457200" indent="-457200">
              <a:lnSpc>
                <a:spcPct val="150000"/>
              </a:lnSpc>
              <a:buFont typeface="+mj-lt"/>
              <a:buAutoNum type="arabicPeriod"/>
            </a:pPr>
            <a:r>
              <a:rPr lang="en-US" sz="2000" b="1" dirty="0">
                <a:latin typeface="Baskerville Old Face" pitchFamily="18" charset="0"/>
              </a:rPr>
              <a:t>Hypotension</a:t>
            </a:r>
          </a:p>
          <a:p>
            <a:pPr marL="457200" indent="-457200">
              <a:lnSpc>
                <a:spcPct val="150000"/>
              </a:lnSpc>
              <a:buFont typeface="+mj-lt"/>
              <a:buAutoNum type="arabicPeriod"/>
            </a:pPr>
            <a:r>
              <a:rPr lang="en-US" sz="2000" b="1" dirty="0">
                <a:latin typeface="Baskerville Old Face" pitchFamily="18" charset="0"/>
              </a:rPr>
              <a:t>Jaundice</a:t>
            </a:r>
          </a:p>
          <a:p>
            <a:pPr marL="457200" indent="-457200">
              <a:lnSpc>
                <a:spcPct val="150000"/>
              </a:lnSpc>
              <a:buFont typeface="+mj-lt"/>
              <a:buAutoNum type="arabicPeriod"/>
            </a:pPr>
            <a:r>
              <a:rPr lang="en-US" sz="2000" b="1" dirty="0">
                <a:latin typeface="Baskerville Old Face" pitchFamily="18" charset="0"/>
              </a:rPr>
              <a:t>Muscle </a:t>
            </a:r>
            <a:r>
              <a:rPr lang="en-US" sz="2000" b="1" dirty="0" smtClean="0">
                <a:latin typeface="Baskerville Old Face" pitchFamily="18" charset="0"/>
              </a:rPr>
              <a:t>wasting</a:t>
            </a:r>
          </a:p>
          <a:p>
            <a:pPr marL="457200" indent="-457200">
              <a:lnSpc>
                <a:spcPct val="150000"/>
              </a:lnSpc>
              <a:buFont typeface="+mj-lt"/>
              <a:buAutoNum type="arabicPeriod"/>
            </a:pPr>
            <a:r>
              <a:rPr lang="en-US" sz="2000" b="1" dirty="0" err="1">
                <a:latin typeface="Baskerville Old Face" pitchFamily="18" charset="0"/>
              </a:rPr>
              <a:t>Purpura</a:t>
            </a:r>
            <a:r>
              <a:rPr lang="en-US" sz="2000" b="1" dirty="0">
                <a:latin typeface="Baskerville Old Face" pitchFamily="18" charset="0"/>
              </a:rPr>
              <a:t> (due to decreased platelet count</a:t>
            </a:r>
            <a:r>
              <a:rPr lang="en-US" sz="2000" b="1" dirty="0" smtClean="0">
                <a:latin typeface="Baskerville Old Face" pitchFamily="18" charset="0"/>
              </a:rPr>
              <a:t>)</a:t>
            </a:r>
            <a:endParaRPr lang="en-US" sz="2000" b="1" dirty="0">
              <a:latin typeface="Baskerville Old Face" pitchFamily="18" charset="0"/>
            </a:endParaRPr>
          </a:p>
        </p:txBody>
      </p:sp>
    </p:spTree>
    <p:extLst>
      <p:ext uri="{BB962C8B-B14F-4D97-AF65-F5344CB8AC3E}">
        <p14:creationId xmlns:p14="http://schemas.microsoft.com/office/powerpoint/2010/main" val="1277917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6000</TotalTime>
  <Words>2311</Words>
  <Application>Microsoft Office PowerPoint</Application>
  <PresentationFormat>Custom</PresentationFormat>
  <Paragraphs>301</Paragraphs>
  <Slides>36</Slides>
  <Notes>0</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SACC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Auday Basheer</dc:creator>
  <cp:lastModifiedBy>Maher</cp:lastModifiedBy>
  <cp:revision>239</cp:revision>
  <cp:lastPrinted>2020-10-04T08:00:53Z</cp:lastPrinted>
  <dcterms:created xsi:type="dcterms:W3CDTF">2019-08-09T19:43:06Z</dcterms:created>
  <dcterms:modified xsi:type="dcterms:W3CDTF">2021-01-18T07:18:29Z</dcterms:modified>
</cp:coreProperties>
</file>